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7" r:id="rId9"/>
    <p:sldId id="276" r:id="rId10"/>
    <p:sldId id="277" r:id="rId11"/>
    <p:sldId id="269" r:id="rId12"/>
    <p:sldId id="270" r:id="rId13"/>
    <p:sldId id="275" r:id="rId14"/>
    <p:sldId id="261" r:id="rId15"/>
    <p:sldId id="262" r:id="rId16"/>
    <p:sldId id="271" r:id="rId17"/>
    <p:sldId id="272" r:id="rId18"/>
    <p:sldId id="274" r:id="rId19"/>
    <p:sldId id="273" r:id="rId20"/>
    <p:sldId id="268" r:id="rId21"/>
    <p:sldId id="263" r:id="rId22"/>
    <p:sldId id="26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14" autoAdjust="0"/>
  </p:normalViewPr>
  <p:slideViewPr>
    <p:cSldViewPr snapToGrid="0">
      <p:cViewPr varScale="1">
        <p:scale>
          <a:sx n="103" d="100"/>
          <a:sy n="103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8319F-4BFC-4548-87D9-76D7218AB5E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03B36-C97E-4D8A-B5EC-DA8F547723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752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FAFD2-BF0F-43DD-A3AB-B3DAF9C8A296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A948-98FB-4BD3-8BD7-907AD684F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9381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WWW:</a:t>
            </a:r>
            <a:r>
              <a:rPr lang="zh-TW" altLang="en-US" dirty="0" smtClean="0"/>
              <a:t> </a:t>
            </a:r>
            <a:r>
              <a:rPr lang="en-US" altLang="zh-TW" dirty="0" smtClean="0"/>
              <a:t>World Wide Web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937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會做前處理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移除只出現一次的字、移除超連結、低於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個字的句子</a:t>
            </a:r>
            <a:endParaRPr lang="en-US" altLang="zh-TW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介紹他實驗的參數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169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此表格強調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SMSD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跟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SMSD-</a:t>
            </a:r>
            <a:r>
              <a:rPr lang="en-US" altLang="zh-TW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BiLSTM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都比以往的模型好 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以下註解為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介紹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NBOW    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將句子的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做平均  來當作他的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representation</a:t>
            </a: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ATT-LSTM   LSTM</a:t>
            </a:r>
            <a:r>
              <a:rPr lang="en-US" altLang="zh-TW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hidden states in attention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GRNN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bi-directional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gate RNN  </a:t>
            </a: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CNN-LSTM-DNN   2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層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CNN+1D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卷積層 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層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LSTM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來做處理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最後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+1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層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DNN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輸出預測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SIARN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MIARN  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single-dimension intra-attention network </a:t>
            </a:r>
            <a:r>
              <a:rPr lang="en-US" altLang="zh-TW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multi-dimension intra-attention network. 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可以很好的捕捉不一致的字</a:t>
            </a:r>
            <a:endParaRPr lang="en-US" altLang="zh-TW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((Attention(Query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value) 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intra-attention=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 Attention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247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動畫</a:t>
            </a:r>
            <a:r>
              <a:rPr lang="en-US" altLang="zh-TW" dirty="0" smtClean="0"/>
              <a:t>1</a:t>
            </a:r>
            <a:r>
              <a:rPr lang="zh-TW" altLang="en-US" dirty="0" smtClean="0"/>
              <a:t>  在</a:t>
            </a:r>
            <a:r>
              <a:rPr lang="en-US" altLang="zh-TW" dirty="0" smtClean="0"/>
              <a:t>IAC-V1  </a:t>
            </a:r>
            <a:r>
              <a:rPr lang="zh-TW" altLang="en-US" dirty="0" smtClean="0"/>
              <a:t>雖然</a:t>
            </a:r>
            <a:r>
              <a:rPr lang="en-US" altLang="zh-TW" dirty="0" smtClean="0"/>
              <a:t>MIARN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recall</a:t>
            </a:r>
            <a:r>
              <a:rPr lang="zh-TW" altLang="en-US" dirty="0" smtClean="0"/>
              <a:t>最高，但作者的</a:t>
            </a:r>
            <a:r>
              <a:rPr lang="en-US" altLang="zh-TW" dirty="0" smtClean="0"/>
              <a:t>model</a:t>
            </a:r>
            <a:r>
              <a:rPr lang="zh-TW" altLang="en-US" dirty="0" smtClean="0"/>
              <a:t>在其他分數還是高於它，且</a:t>
            </a:r>
            <a:r>
              <a:rPr lang="en-US" altLang="zh-TW" dirty="0" smtClean="0"/>
              <a:t>SMSD-</a:t>
            </a:r>
            <a:r>
              <a:rPr lang="en-US" altLang="zh-TW" dirty="0" err="1" smtClean="0"/>
              <a:t>BiLSTM</a:t>
            </a:r>
            <a:r>
              <a:rPr lang="zh-TW" altLang="en-US" dirty="0" smtClean="0"/>
              <a:t>都是最高的</a:t>
            </a:r>
            <a:endParaRPr lang="en-US" altLang="zh-TW" dirty="0" smtClean="0"/>
          </a:p>
          <a:p>
            <a:r>
              <a:rPr lang="zh-TW" altLang="en-US" dirty="0" smtClean="0"/>
              <a:t>動畫</a:t>
            </a:r>
            <a:r>
              <a:rPr lang="en-US" altLang="zh-TW" dirty="0" smtClean="0"/>
              <a:t>2</a:t>
            </a:r>
            <a:r>
              <a:rPr lang="zh-TW" altLang="en-US" dirty="0" smtClean="0"/>
              <a:t>  在</a:t>
            </a:r>
            <a:r>
              <a:rPr lang="en-US" altLang="zh-TW" dirty="0" smtClean="0"/>
              <a:t>IAC-V2  </a:t>
            </a:r>
            <a:r>
              <a:rPr lang="zh-TW" altLang="en-US" dirty="0" smtClean="0"/>
              <a:t>雖然</a:t>
            </a:r>
            <a:r>
              <a:rPr lang="en-US" altLang="zh-TW" dirty="0" smtClean="0"/>
              <a:t>MIARN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recall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accuracy</a:t>
            </a:r>
            <a:r>
              <a:rPr lang="zh-TW" altLang="en-US" dirty="0" smtClean="0"/>
              <a:t>最高，但作者的</a:t>
            </a:r>
            <a:r>
              <a:rPr lang="en-US" altLang="zh-TW" dirty="0" smtClean="0"/>
              <a:t>model</a:t>
            </a:r>
            <a:r>
              <a:rPr lang="zh-TW" altLang="en-US" dirty="0" smtClean="0"/>
              <a:t>在</a:t>
            </a:r>
            <a:r>
              <a:rPr lang="en-US" altLang="zh-TW" dirty="0" smtClean="0"/>
              <a:t>Precision</a:t>
            </a:r>
            <a:r>
              <a:rPr lang="zh-TW" altLang="en-US" dirty="0" smtClean="0"/>
              <a:t>、</a:t>
            </a:r>
            <a:r>
              <a:rPr lang="en-US" altLang="zh-TW" dirty="0" smtClean="0"/>
              <a:t>F1</a:t>
            </a:r>
            <a:r>
              <a:rPr lang="zh-TW" altLang="en-US" dirty="0" smtClean="0"/>
              <a:t>高於它。</a:t>
            </a:r>
            <a:endParaRPr lang="en-US" altLang="zh-TW" dirty="0" smtClean="0"/>
          </a:p>
          <a:p>
            <a:r>
              <a:rPr lang="zh-TW" altLang="en-US" dirty="0" smtClean="0"/>
              <a:t>動畫</a:t>
            </a:r>
            <a:r>
              <a:rPr lang="en-US" altLang="zh-TW" dirty="0" smtClean="0"/>
              <a:t>3</a:t>
            </a:r>
            <a:r>
              <a:rPr lang="zh-TW" altLang="en-US" dirty="0" smtClean="0"/>
              <a:t>  綜合來看，作者的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</a:t>
            </a:r>
            <a:r>
              <a:rPr lang="en-US" altLang="zh-TW" dirty="0" smtClean="0"/>
              <a:t>model</a:t>
            </a:r>
            <a:r>
              <a:rPr lang="zh-TW" altLang="en-US" dirty="0" smtClean="0"/>
              <a:t>穩定度都較高，觀察在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個資料集的</a:t>
            </a:r>
            <a:r>
              <a:rPr lang="en-US" altLang="zh-TW" dirty="0" err="1" smtClean="0"/>
              <a:t>acc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58A948-98FB-4BD3-8BD7-907AD684FC4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923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秀這個圖主要講，在</a:t>
            </a:r>
            <a:r>
              <a:rPr lang="en-US" altLang="zh-TW" dirty="0" smtClean="0"/>
              <a:t>Tweets(</a:t>
            </a:r>
            <a:r>
              <a:rPr lang="en-US" altLang="zh-TW" dirty="0" err="1" smtClean="0"/>
              <a:t>Riloff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的資料集中，作者的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個模型都達到很好的效果，但也因為該資料集數據不平衡</a:t>
            </a:r>
            <a:r>
              <a:rPr lang="en-US" altLang="zh-TW" dirty="0" smtClean="0"/>
              <a:t>(</a:t>
            </a:r>
            <a:r>
              <a:rPr lang="zh-TW" altLang="en-US" dirty="0" smtClean="0"/>
              <a:t>因為收集時是根據每個人的</a:t>
            </a:r>
            <a:r>
              <a:rPr lang="en-US" altLang="zh-TW" dirty="0" err="1" smtClean="0"/>
              <a:t>Github</a:t>
            </a:r>
            <a:r>
              <a:rPr lang="en-US" altLang="zh-TW" dirty="0" smtClean="0"/>
              <a:t> </a:t>
            </a:r>
            <a:r>
              <a:rPr lang="zh-TW" altLang="en-US" dirty="0" smtClean="0"/>
              <a:t>連結</a:t>
            </a:r>
            <a:r>
              <a:rPr lang="en-US" altLang="zh-TW" dirty="0" smtClean="0"/>
              <a:t>)</a:t>
            </a:r>
            <a:r>
              <a:rPr lang="zh-TW" altLang="en-US" dirty="0" smtClean="0"/>
              <a:t>  所以預測結果都來自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dominant class(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根據極其準確的類別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Tweets(Ghosh)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則是收集不完全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598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第一個結果圖顯示他找到的為準確的</a:t>
            </a:r>
            <a:r>
              <a:rPr lang="en-US" altLang="zh-TW" dirty="0" smtClean="0"/>
              <a:t>self-matched attention weight</a:t>
            </a:r>
            <a:r>
              <a:rPr lang="zh-TW" altLang="en-US" dirty="0" smtClean="0"/>
              <a:t>的例子</a:t>
            </a:r>
            <a:endParaRPr lang="en-US" altLang="zh-TW" dirty="0" smtClean="0"/>
          </a:p>
          <a:p>
            <a:r>
              <a:rPr lang="zh-TW" altLang="en-US" dirty="0" smtClean="0"/>
              <a:t>第二個圖為失敗圖</a:t>
            </a:r>
            <a:r>
              <a:rPr lang="en-US" altLang="zh-TW" dirty="0" smtClean="0"/>
              <a:t>:</a:t>
            </a:r>
          </a:p>
          <a:p>
            <a:r>
              <a:rPr lang="en-US" altLang="zh-TW" dirty="0" smtClean="0"/>
              <a:t>Tim cook</a:t>
            </a:r>
            <a:r>
              <a:rPr lang="zh-TW" altLang="en-US" dirty="0" smtClean="0"/>
              <a:t>這句失敗原因</a:t>
            </a:r>
            <a:r>
              <a:rPr lang="en-US" altLang="zh-TW" dirty="0" smtClean="0"/>
              <a:t>:</a:t>
            </a:r>
            <a:r>
              <a:rPr lang="zh-TW" altLang="en-US" dirty="0" smtClean="0"/>
              <a:t>需要額外的知識，才懂他的嘲諷意義</a:t>
            </a:r>
            <a:endParaRPr lang="en-US" altLang="zh-TW" dirty="0" smtClean="0"/>
          </a:p>
          <a:p>
            <a:r>
              <a:rPr lang="zh-TW" altLang="en-US" dirty="0" smtClean="0"/>
              <a:t>第二句失敗原因</a:t>
            </a:r>
            <a:r>
              <a:rPr lang="en-US" altLang="zh-TW" dirty="0" smtClean="0"/>
              <a:t>:</a:t>
            </a:r>
            <a:r>
              <a:rPr lang="zh-TW" altLang="en-US" dirty="0" smtClean="0"/>
              <a:t>單從這句，無法得知我其實是討厭</a:t>
            </a:r>
            <a:r>
              <a:rPr lang="en-US" altLang="zh-TW" dirty="0" smtClean="0"/>
              <a:t>bus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r>
              <a:rPr lang="zh-TW" altLang="en-US" dirty="0" smtClean="0"/>
              <a:t>第三句失敗原因</a:t>
            </a:r>
            <a:r>
              <a:rPr lang="en-US" altLang="zh-TW" dirty="0" smtClean="0"/>
              <a:t>:</a:t>
            </a:r>
            <a:r>
              <a:rPr lang="zh-TW" altLang="en-US" dirty="0" smtClean="0"/>
              <a:t>這個例子為反問句，因為修辭的問題導致。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502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>
                <a:solidFill>
                  <a:srgbClr val="FF0000"/>
                </a:solidFill>
              </a:rPr>
              <a:t>potential conflict sentiments:</a:t>
            </a:r>
            <a:r>
              <a:rPr lang="zh-TW" altLang="en-US" dirty="0" smtClean="0"/>
              <a:t>潛在的帶有衝突的情緒</a:t>
            </a:r>
            <a:endParaRPr lang="en-US" altLang="zh-TW" dirty="0" smtClean="0"/>
          </a:p>
          <a:p>
            <a:r>
              <a:rPr lang="en-US" altLang="zh-TW" sz="1200" dirty="0" smtClean="0">
                <a:solidFill>
                  <a:srgbClr val="FF0000"/>
                </a:solidFill>
              </a:rPr>
              <a:t>sentence’s compositional information:</a:t>
            </a:r>
            <a:r>
              <a:rPr lang="zh-TW" altLang="en-US" dirty="0" smtClean="0"/>
              <a:t>句子的組成信息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12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諷刺 ，說出的與你想表達的意思是相反且帶有諷刺意味的</a:t>
            </a:r>
          </a:p>
          <a:p>
            <a:r>
              <a:rPr lang="zh-TW" altLang="en-US" dirty="0" smtClean="0"/>
              <a:t>通常以幽默或批評為目的。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63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傳統模型  大多只能預測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個類別的分類，以及強調比較重要的離散特徵</a:t>
            </a:r>
            <a:endParaRPr lang="en-US" altLang="zh-TW" dirty="0" smtClean="0"/>
          </a:p>
          <a:p>
            <a:r>
              <a:rPr lang="zh-TW" altLang="en-US" dirty="0" smtClean="0"/>
              <a:t>我們的模型   識別和利用句子中嵌入的不一致模式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72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dirty="0" smtClean="0"/>
              <a:t>Self-matching Network</a:t>
            </a:r>
            <a:r>
              <a:rPr lang="zh-TW" altLang="en-US" sz="1200" b="1" dirty="0" smtClean="0"/>
              <a:t>   </a:t>
            </a:r>
            <a:r>
              <a:rPr lang="zh-TW" altLang="en-US" dirty="0" smtClean="0"/>
              <a:t>為了搜尋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與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之間，潛在的不一致性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42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Mi</a:t>
            </a:r>
            <a:r>
              <a:rPr lang="en-US" altLang="zh-TW" baseline="0" dirty="0" smtClean="0"/>
              <a:t>  </a:t>
            </a:r>
            <a:r>
              <a:rPr lang="zh-TW" altLang="en-US" baseline="0" dirty="0" smtClean="0"/>
              <a:t>對每個</a:t>
            </a:r>
            <a:r>
              <a:rPr lang="en-US" altLang="zh-TW" baseline="0" dirty="0" smtClean="0"/>
              <a:t>word </a:t>
            </a:r>
            <a:r>
              <a:rPr lang="zh-TW" altLang="en-US" baseline="0" dirty="0" smtClean="0"/>
              <a:t>找出跟他最相關的</a:t>
            </a:r>
            <a:r>
              <a:rPr lang="en-US" altLang="zh-TW" baseline="0" dirty="0" smtClean="0"/>
              <a:t>pair(max</a:t>
            </a:r>
            <a:r>
              <a:rPr lang="zh-TW" altLang="en-US" baseline="0" dirty="0" smtClean="0"/>
              <a:t>  </a:t>
            </a:r>
            <a:r>
              <a:rPr lang="en-US" altLang="zh-TW" baseline="0" dirty="0" smtClean="0"/>
              <a:t>w</a:t>
            </a:r>
            <a:r>
              <a:rPr lang="zh-TW" altLang="en-US" baseline="0" dirty="0" smtClean="0"/>
              <a:t> </a:t>
            </a:r>
            <a:r>
              <a:rPr lang="en-US" altLang="zh-TW" baseline="0" dirty="0" err="1" smtClean="0"/>
              <a:t>i,j</a:t>
            </a:r>
            <a:r>
              <a:rPr lang="en-US" altLang="zh-TW" baseline="0" dirty="0" smtClean="0"/>
              <a:t>)</a:t>
            </a:r>
            <a:r>
              <a:rPr lang="zh-TW" altLang="en-US" baseline="0" dirty="0" smtClean="0"/>
              <a:t>  當作</a:t>
            </a:r>
            <a:r>
              <a:rPr lang="en-US" altLang="zh-TW" baseline="0" dirty="0" smtClean="0"/>
              <a:t>representation</a:t>
            </a:r>
          </a:p>
          <a:p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self-matching information matrix W based on all</a:t>
            </a:r>
            <a:r>
              <a:rPr lang="en-US" altLang="zh-TW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information</a:t>
            </a:r>
            <a:b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787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i="1" dirty="0" smtClean="0">
                <a:solidFill>
                  <a:srgbClr val="00B050"/>
                </a:solidFill>
              </a:rPr>
              <a:t>f</a:t>
            </a:r>
            <a:r>
              <a:rPr lang="en-US" altLang="zh-TW" sz="1200" i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dirty="0" smtClean="0"/>
              <a:t> 之後會進入</a:t>
            </a:r>
            <a:r>
              <a:rPr lang="en-US" altLang="zh-TW" dirty="0" err="1" smtClean="0"/>
              <a:t>predictionn</a:t>
            </a:r>
            <a:r>
              <a:rPr lang="en-US" altLang="zh-TW" dirty="0" smtClean="0"/>
              <a:t> layer</a:t>
            </a:r>
          </a:p>
          <a:p>
            <a:r>
              <a:rPr lang="zh-TW" altLang="en-US" dirty="0" smtClean="0"/>
              <a:t>指一下</a:t>
            </a:r>
            <a:r>
              <a:rPr lang="en-US" altLang="zh-TW" dirty="0" smtClean="0"/>
              <a:t>S</a:t>
            </a:r>
            <a:r>
              <a:rPr lang="zh-TW" altLang="en-US" dirty="0" smtClean="0"/>
              <a:t>跟</a:t>
            </a:r>
            <a:r>
              <a:rPr lang="en-US" altLang="zh-TW" dirty="0" smtClean="0"/>
              <a:t>a</a:t>
            </a:r>
            <a:r>
              <a:rPr lang="zh-TW" altLang="en-US" dirty="0" smtClean="0"/>
              <a:t>分別是哪個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718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由於</a:t>
            </a:r>
            <a:r>
              <a:rPr lang="en-US" altLang="zh-TW" dirty="0" smtClean="0"/>
              <a:t>self-matching network</a:t>
            </a:r>
            <a:r>
              <a:rPr lang="zh-TW" altLang="en-US" dirty="0" smtClean="0"/>
              <a:t>缺乏找出句子組成訊息的能力</a:t>
            </a:r>
            <a:r>
              <a:rPr lang="en-US" altLang="zh-TW" dirty="0" smtClean="0"/>
              <a:t>=&gt;</a:t>
            </a:r>
            <a:r>
              <a:rPr lang="en-US" altLang="zh-TW" sz="1200" b="1" dirty="0" smtClean="0"/>
              <a:t>Bi-direction LSTM</a:t>
            </a:r>
          </a:p>
          <a:p>
            <a:r>
              <a:rPr lang="zh-TW" altLang="en-US" sz="1200" b="1" dirty="0" smtClean="0"/>
              <a:t>先介紹傳統</a:t>
            </a:r>
            <a:r>
              <a:rPr lang="en-US" altLang="zh-TW" sz="1200" b="1" dirty="0" smtClean="0"/>
              <a:t>Bi-direction LSTM</a:t>
            </a:r>
          </a:p>
          <a:p>
            <a:r>
              <a:rPr lang="zh-TW" altLang="en-US" sz="1200" b="1" dirty="0" smtClean="0"/>
              <a:t>動畫跑出來的才是介紹我們使用的</a:t>
            </a:r>
            <a:r>
              <a:rPr lang="en-US" altLang="zh-TW" sz="1200" b="1" dirty="0" smtClean="0"/>
              <a:t>Bi-direction LSTM</a:t>
            </a:r>
          </a:p>
          <a:p>
            <a:r>
              <a:rPr lang="en-US" altLang="zh-TW" sz="1200" i="1" dirty="0" err="1" smtClean="0">
                <a:solidFill>
                  <a:srgbClr val="00B050"/>
                </a:solidFill>
              </a:rPr>
              <a:t>f</a:t>
            </a:r>
            <a:r>
              <a:rPr lang="en-US" altLang="zh-TW" sz="1200" i="1" baseline="-25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1200" b="1" dirty="0" smtClean="0"/>
              <a:t> </a:t>
            </a:r>
            <a:r>
              <a:rPr lang="zh-TW" altLang="en-US" sz="1200" b="1" dirty="0" smtClean="0"/>
              <a:t>進入</a:t>
            </a:r>
            <a:r>
              <a:rPr lang="en-US" altLang="zh-TW" sz="1200" b="1" dirty="0" smtClean="0"/>
              <a:t>prediction</a:t>
            </a:r>
            <a:r>
              <a:rPr lang="zh-TW" altLang="en-US" sz="1200" b="1" dirty="0" smtClean="0"/>
              <a:t> </a:t>
            </a:r>
            <a:r>
              <a:rPr lang="en-US" altLang="zh-TW" sz="1200" b="1" dirty="0" smtClean="0"/>
              <a:t>layer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003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dirty="0" smtClean="0"/>
              <a:t>Low-rank Bilinear Pooling  </a:t>
            </a:r>
            <a:r>
              <a:rPr lang="zh-TW" altLang="en-US" sz="1200" b="1" dirty="0" smtClean="0"/>
              <a:t>對</a:t>
            </a:r>
            <a:r>
              <a:rPr lang="en-US" altLang="zh-TW" sz="1200" i="1" dirty="0" smtClean="0">
                <a:solidFill>
                  <a:srgbClr val="00B050"/>
                </a:solidFill>
              </a:rPr>
              <a:t>f</a:t>
            </a:r>
            <a:r>
              <a:rPr lang="en-US" altLang="zh-TW" sz="1200" i="1" baseline="-25000" dirty="0" smtClean="0">
                <a:solidFill>
                  <a:srgbClr val="00B050"/>
                </a:solidFill>
              </a:rPr>
              <a:t>a</a:t>
            </a:r>
            <a:r>
              <a:rPr lang="zh-TW" altLang="en-US" sz="1200" b="1" dirty="0" smtClean="0"/>
              <a:t> 跟</a:t>
            </a:r>
            <a:r>
              <a:rPr lang="en-US" altLang="zh-TW" sz="1200" i="1" dirty="0" err="1" smtClean="0">
                <a:solidFill>
                  <a:srgbClr val="00B050"/>
                </a:solidFill>
              </a:rPr>
              <a:t>f</a:t>
            </a:r>
            <a:r>
              <a:rPr lang="en-US" altLang="zh-TW" sz="1200" i="1" baseline="-25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TW" altLang="en-US" sz="1200" b="1" dirty="0" smtClean="0"/>
              <a:t> 同時</a:t>
            </a:r>
            <a:r>
              <a:rPr lang="en-US" altLang="zh-TW" sz="1200" b="1" dirty="0" smtClean="0"/>
              <a:t>(bilinear)</a:t>
            </a:r>
            <a:r>
              <a:rPr lang="zh-TW" altLang="en-US" sz="1200" b="1" dirty="0" smtClean="0"/>
              <a:t>投影到</a:t>
            </a:r>
            <a:r>
              <a:rPr lang="en-US" altLang="zh-TW" sz="1200" b="1" dirty="0" smtClean="0"/>
              <a:t>c</a:t>
            </a:r>
            <a:r>
              <a:rPr lang="zh-TW" altLang="en-US" sz="1200" b="1" dirty="0" smtClean="0"/>
              <a:t>維上，且用</a:t>
            </a:r>
            <a:r>
              <a:rPr lang="en-US" altLang="zh-TW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Hadamard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product</a:t>
            </a:r>
            <a:r>
              <a:rPr lang="zh-TW" alt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來計算潛在的訊息加成</a:t>
            </a:r>
            <a:endParaRPr lang="en-US" altLang="zh-TW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US" altLang="zh-TW" sz="120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en-US" altLang="zh-TW" sz="1200" dirty="0" smtClean="0">
                <a:solidFill>
                  <a:srgbClr val="00B050"/>
                </a:solidFill>
              </a:rPr>
              <a:t>∈ </a:t>
            </a:r>
            <a:r>
              <a:rPr lang="en-US" altLang="zh-TW" sz="1200" dirty="0" err="1" smtClean="0">
                <a:solidFill>
                  <a:srgbClr val="00B050"/>
                </a:solidFill>
              </a:rPr>
              <a:t>R</a:t>
            </a:r>
            <a:r>
              <a:rPr lang="en-US" altLang="zh-TW" sz="1200" i="1" baseline="30000" dirty="0" err="1" smtClean="0">
                <a:solidFill>
                  <a:srgbClr val="00B050"/>
                </a:solidFill>
              </a:rPr>
              <a:t>c</a:t>
            </a:r>
            <a:r>
              <a:rPr lang="en-US" altLang="zh-TW" sz="1200" i="1" baseline="30000" dirty="0" smtClean="0">
                <a:solidFill>
                  <a:srgbClr val="00B050"/>
                </a:solidFill>
              </a:rPr>
              <a:t>*k</a:t>
            </a:r>
            <a:r>
              <a:rPr lang="en-US" altLang="zh-TW" sz="1200" i="1" dirty="0" smtClean="0">
                <a:solidFill>
                  <a:srgbClr val="00B050"/>
                </a:solidFill>
              </a:rPr>
              <a:t>   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20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en-US" altLang="zh-TW" sz="1200" dirty="0" smtClean="0">
                <a:solidFill>
                  <a:srgbClr val="00B050"/>
                </a:solidFill>
              </a:rPr>
              <a:t>∈ </a:t>
            </a:r>
            <a:r>
              <a:rPr lang="en-US" altLang="zh-TW" sz="1200" dirty="0" err="1" smtClean="0">
                <a:solidFill>
                  <a:srgbClr val="00B050"/>
                </a:solidFill>
              </a:rPr>
              <a:t>R</a:t>
            </a:r>
            <a:r>
              <a:rPr lang="en-US" altLang="zh-TW" sz="1200" i="1" baseline="30000" dirty="0" err="1" smtClean="0">
                <a:solidFill>
                  <a:srgbClr val="00B050"/>
                </a:solidFill>
              </a:rPr>
              <a:t>c</a:t>
            </a:r>
            <a:r>
              <a:rPr lang="en-US" altLang="zh-TW" sz="1200" i="1" baseline="30000" dirty="0" smtClean="0">
                <a:solidFill>
                  <a:srgbClr val="00B050"/>
                </a:solidFill>
              </a:rPr>
              <a:t>*d</a:t>
            </a:r>
            <a:r>
              <a:rPr lang="en-US" altLang="zh-TW" sz="1200" i="1" dirty="0" smtClean="0">
                <a:solidFill>
                  <a:srgbClr val="00B050"/>
                </a:solidFill>
              </a:rPr>
              <a:t>   </a:t>
            </a:r>
            <a:r>
              <a:rPr lang="en-US" altLang="zh-TW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en-US" altLang="zh-TW" sz="120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dirty="0" smtClean="0">
                <a:solidFill>
                  <a:srgbClr val="00B050"/>
                </a:solidFill>
              </a:rPr>
              <a:t>∈ </a:t>
            </a:r>
            <a:r>
              <a:rPr lang="en-US" altLang="zh-TW" sz="1200" dirty="0" err="1" smtClean="0">
                <a:solidFill>
                  <a:srgbClr val="00B050"/>
                </a:solidFill>
              </a:rPr>
              <a:t>R</a:t>
            </a:r>
            <a:r>
              <a:rPr lang="en-US" altLang="zh-TW" sz="1200" i="1" baseline="30000" dirty="0" err="1" smtClean="0">
                <a:solidFill>
                  <a:srgbClr val="00B050"/>
                </a:solidFill>
              </a:rPr>
              <a:t>c</a:t>
            </a:r>
            <a:r>
              <a:rPr lang="en-US" altLang="zh-TW" sz="1200" i="1" baseline="30000" dirty="0" smtClean="0">
                <a:solidFill>
                  <a:srgbClr val="00B050"/>
                </a:solidFill>
              </a:rPr>
              <a:t>*</a:t>
            </a:r>
            <a:r>
              <a:rPr lang="en-US" altLang="zh-TW" sz="1200" i="1" dirty="0" smtClean="0">
                <a:solidFill>
                  <a:srgbClr val="00B050"/>
                </a:solidFill>
              </a:rPr>
              <a:t> </a:t>
            </a:r>
            <a:endParaRPr lang="zh-TW" altLang="en-US" baseline="300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i="1" dirty="0" smtClean="0">
                <a:solidFill>
                  <a:srgbClr val="00B050"/>
                </a:solidFill>
              </a:rPr>
              <a:t> </a:t>
            </a:r>
            <a:r>
              <a:rPr lang="en-US" altLang="zh-TW" sz="1200" dirty="0" err="1" smtClean="0"/>
              <a:t>Finally,we</a:t>
            </a:r>
            <a:r>
              <a:rPr lang="en-US" altLang="zh-TW" sz="1200" dirty="0" smtClean="0"/>
              <a:t> input </a:t>
            </a:r>
            <a:r>
              <a:rPr lang="en-US" altLang="zh-TW" sz="1200" i="1" dirty="0" smtClean="0"/>
              <a:t>f</a:t>
            </a:r>
            <a:r>
              <a:rPr lang="zh-TW" altLang="en-US" sz="1200" i="1" dirty="0" smtClean="0"/>
              <a:t> </a:t>
            </a:r>
            <a:r>
              <a:rPr lang="en-US" altLang="zh-TW" sz="1200" dirty="0" smtClean="0"/>
              <a:t>into a standard </a:t>
            </a:r>
            <a:r>
              <a:rPr lang="en-US" altLang="zh-TW" sz="1200" dirty="0" err="1" smtClean="0"/>
              <a:t>softmax</a:t>
            </a:r>
            <a:r>
              <a:rPr lang="en-US" altLang="zh-TW" sz="1200" dirty="0" smtClean="0"/>
              <a:t> </a:t>
            </a:r>
            <a:r>
              <a:rPr lang="en-US" altLang="zh-TW" sz="1200" dirty="0" err="1" smtClean="0"/>
              <a:t>classifiation</a:t>
            </a:r>
            <a:r>
              <a:rPr lang="en-US" altLang="zh-TW" sz="1200" dirty="0" smtClean="0"/>
              <a:t> layer to make the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sarcasm prediction:</a:t>
            </a:r>
            <a:endParaRPr lang="zh-TW" altLang="en-US" baseline="30000" dirty="0" smtClean="0"/>
          </a:p>
          <a:p>
            <a:endParaRPr lang="zh-TW" altLang="en-US" baseline="30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892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短 </a:t>
            </a:r>
            <a:r>
              <a:rPr lang="en-US" altLang="zh-TW" dirty="0" err="1" smtClean="0"/>
              <a:t>Reddit</a:t>
            </a:r>
            <a:r>
              <a:rPr lang="en-US" altLang="zh-TW" dirty="0" smtClean="0"/>
              <a:t> </a:t>
            </a:r>
            <a:r>
              <a:rPr lang="zh-TW" altLang="en-US" dirty="0" smtClean="0"/>
              <a:t> 如上述資料   分  電影跟技術</a:t>
            </a:r>
            <a:endParaRPr lang="en-US" altLang="zh-TW" dirty="0" smtClean="0"/>
          </a:p>
          <a:p>
            <a:r>
              <a:rPr lang="zh-TW" altLang="en-US" dirty="0" smtClean="0"/>
              <a:t>長 </a:t>
            </a:r>
            <a:r>
              <a:rPr lang="en-US" altLang="zh-TW" dirty="0" smtClean="0"/>
              <a:t>IAC</a:t>
            </a:r>
            <a:r>
              <a:rPr lang="zh-TW" altLang="en-US" dirty="0" smtClean="0"/>
              <a:t>  線上辯論論壇，裡頭的政治辯論</a:t>
            </a:r>
            <a:endParaRPr lang="en-US" altLang="zh-TW" dirty="0" smtClean="0"/>
          </a:p>
          <a:p>
            <a:r>
              <a:rPr lang="zh-TW" altLang="en-US" dirty="0" smtClean="0"/>
              <a:t>短 </a:t>
            </a:r>
            <a:r>
              <a:rPr lang="en-US" altLang="zh-TW" dirty="0" smtClean="0"/>
              <a:t>Tweets</a:t>
            </a:r>
            <a:r>
              <a:rPr lang="zh-TW" altLang="en-US" dirty="0" smtClean="0"/>
              <a:t>   類似部落格   紀載著各種文章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17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3A74-B81F-47A6-B8CD-0CC4D38D92A3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20F82C75-CA2E-49C2-9FD4-CF4B51906EA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58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4BD-C5FA-43FD-A665-AFAF2F5DF284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51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939F-9D9D-4B49-8CAF-833301D80A3D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8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3FE-87B6-4358-9CF9-8FC08385990A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20F82C75-CA2E-49C2-9FD4-CF4B51906EA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231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7DEB-05C9-42AB-90C8-F93EF2B714B7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2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18C5-D31B-4CB3-A986-4CB3373193C5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12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9FA5-81FF-42A8-BD95-DDF9868B53CB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96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F553-8F47-4C85-9E2D-F2124775CD82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763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F54-596C-4DB5-84AA-EC8CB87B0775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898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D45858-3302-45AE-930A-6098F3D520ED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46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1FBF-0EBA-46C1-A3F4-F4A7BD28051A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2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B60BB0-15AA-49B1-B115-6F1FBB26711D}" type="datetime1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2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0051" y="2299855"/>
            <a:ext cx="10058400" cy="1457221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Sarcasm Detection with Self-matching Networks </a:t>
            </a:r>
            <a:br>
              <a:rPr lang="en-US" altLang="zh-TW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altLang="zh-TW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and</a:t>
            </a:r>
            <a:r>
              <a:rPr lang="en-US" altLang="zh-TW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Low-rank Bilinear Pooling</a:t>
            </a:r>
            <a:endParaRPr lang="zh-TW" altLang="en-US" sz="40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47953" y="4558151"/>
            <a:ext cx="2553392" cy="1316180"/>
          </a:xfrm>
        </p:spPr>
        <p:txBody>
          <a:bodyPr lIns="90000"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ADVISOR:JIA-LING KOH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SOURCE:WWW’19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SPEAKER:LI-WEI </a:t>
            </a:r>
            <a:r>
              <a:rPr lang="en-US" altLang="zh-TW" sz="2000" spc="-5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LiU</a:t>
            </a:r>
            <a:endParaRPr lang="en-US" altLang="zh-TW" sz="2000" spc="-5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DATA:2019/11/22</a:t>
            </a:r>
            <a:endParaRPr lang="zh-TW" altLang="en-US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b="1" smtClean="0"/>
              <a:t>1</a:t>
            </a:fld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50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5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Self-matching Network:</a:t>
            </a:r>
            <a:endParaRPr lang="zh-TW" altLang="en-US" sz="4000" b="1" dirty="0"/>
          </a:p>
        </p:txBody>
      </p:sp>
      <p:grpSp>
        <p:nvGrpSpPr>
          <p:cNvPr id="11" name="群組 10"/>
          <p:cNvGrpSpPr/>
          <p:nvPr/>
        </p:nvGrpSpPr>
        <p:grpSpPr>
          <a:xfrm>
            <a:off x="6437376" y="1845734"/>
            <a:ext cx="6399431" cy="4263698"/>
            <a:chOff x="6700484" y="2063950"/>
            <a:chExt cx="5916867" cy="4069247"/>
          </a:xfrm>
        </p:grpSpPr>
        <p:grpSp>
          <p:nvGrpSpPr>
            <p:cNvPr id="6" name="群組 5"/>
            <p:cNvGrpSpPr/>
            <p:nvPr/>
          </p:nvGrpSpPr>
          <p:grpSpPr>
            <a:xfrm>
              <a:off x="6700484" y="2063950"/>
              <a:ext cx="5916867" cy="4069247"/>
              <a:chOff x="6082196" y="2457841"/>
              <a:chExt cx="6079110" cy="4022649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82196" y="2457841"/>
                <a:ext cx="6079110" cy="3382657"/>
              </a:xfrm>
              <a:prstGeom prst="rect">
                <a:avLst/>
              </a:prstGeom>
            </p:spPr>
          </p:pic>
          <p:sp>
            <p:nvSpPr>
              <p:cNvPr id="8" name="矩形 7"/>
              <p:cNvSpPr/>
              <p:nvPr/>
            </p:nvSpPr>
            <p:spPr>
              <a:xfrm>
                <a:off x="10130656" y="2474038"/>
                <a:ext cx="1956422" cy="4006452"/>
              </a:xfrm>
              <a:prstGeom prst="rect">
                <a:avLst/>
              </a:prstGeom>
              <a:solidFill>
                <a:schemeClr val="bg1">
                  <a:alpha val="7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6700484" y="2080334"/>
              <a:ext cx="1904208" cy="4052862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8736688" y="2080334"/>
              <a:ext cx="1904208" cy="1076952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文字方塊 11"/>
          <p:cNvSpPr txBox="1"/>
          <p:nvPr/>
        </p:nvSpPr>
        <p:spPr>
          <a:xfrm>
            <a:off x="1097280" y="2816352"/>
            <a:ext cx="53400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Finally,we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input m into a standard </a:t>
            </a:r>
            <a:r>
              <a:rPr lang="en-US" altLang="zh-TW" sz="2800" dirty="0" err="1"/>
              <a:t>softmax</a:t>
            </a:r>
            <a:r>
              <a:rPr lang="en-US" altLang="zh-TW" sz="2800" dirty="0"/>
              <a:t> function to calculate a:</a:t>
            </a:r>
            <a:br>
              <a:rPr lang="en-US" altLang="zh-TW" sz="2800" dirty="0"/>
            </a:br>
            <a:r>
              <a:rPr lang="en-US" altLang="zh-TW" sz="2800" i="1" dirty="0">
                <a:solidFill>
                  <a:srgbClr val="FF0000"/>
                </a:solidFill>
              </a:rPr>
              <a:t>a = </a:t>
            </a:r>
            <a:r>
              <a:rPr lang="en-US" altLang="zh-TW" sz="2800" i="1" dirty="0" err="1" smtClean="0">
                <a:solidFill>
                  <a:srgbClr val="FF0000"/>
                </a:solidFill>
              </a:rPr>
              <a:t>Softmax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(m) ,a</a:t>
            </a:r>
            <a:r>
              <a:rPr lang="en-US" altLang="zh-TW" sz="2800" dirty="0">
                <a:solidFill>
                  <a:srgbClr val="FF0000"/>
                </a:solidFill>
              </a:rPr>
              <a:t> ∈ </a:t>
            </a:r>
            <a:r>
              <a:rPr lang="en-US" altLang="zh-TW" sz="2800" dirty="0" smtClean="0">
                <a:solidFill>
                  <a:srgbClr val="FF0000"/>
                </a:solidFill>
              </a:rPr>
              <a:t>R</a:t>
            </a:r>
            <a:r>
              <a:rPr lang="en-US" altLang="zh-TW" sz="2800" i="1" baseline="30000" dirty="0" smtClean="0">
                <a:solidFill>
                  <a:srgbClr val="FF0000"/>
                </a:solidFill>
              </a:rPr>
              <a:t>n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094604" y="4319293"/>
            <a:ext cx="424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So we can get </a:t>
            </a:r>
            <a:r>
              <a:rPr lang="en-US" altLang="zh-TW" sz="2800" b="1" i="1" dirty="0">
                <a:solidFill>
                  <a:srgbClr val="FF0000"/>
                </a:solidFill>
              </a:rPr>
              <a:t>f</a:t>
            </a:r>
            <a:r>
              <a:rPr lang="en-US" altLang="zh-TW" sz="2800" b="1" i="1" baseline="-25000" dirty="0">
                <a:solidFill>
                  <a:srgbClr val="FF0000"/>
                </a:solidFill>
              </a:rPr>
              <a:t>a</a:t>
            </a:r>
            <a:r>
              <a:rPr lang="en-US" altLang="zh-TW" sz="2800" i="1" dirty="0">
                <a:solidFill>
                  <a:srgbClr val="FF0000"/>
                </a:solidFill>
              </a:rPr>
              <a:t> </a:t>
            </a:r>
          </a:p>
          <a:p>
            <a:r>
              <a:rPr lang="en-US" altLang="zh-TW" sz="2800" i="1" dirty="0">
                <a:solidFill>
                  <a:srgbClr val="FF0000"/>
                </a:solidFill>
              </a:rPr>
              <a:t>where f</a:t>
            </a:r>
            <a:r>
              <a:rPr lang="en-US" altLang="zh-TW" sz="2800" i="1" baseline="-25000" dirty="0">
                <a:solidFill>
                  <a:srgbClr val="FF0000"/>
                </a:solidFill>
              </a:rPr>
              <a:t>a</a:t>
            </a:r>
            <a:r>
              <a:rPr lang="en-US" altLang="zh-TW" sz="2800" i="1" dirty="0">
                <a:solidFill>
                  <a:srgbClr val="FF0000"/>
                </a:solidFill>
              </a:rPr>
              <a:t> </a:t>
            </a:r>
            <a:r>
              <a:rPr lang="en-US" altLang="zh-TW" sz="2800" dirty="0">
                <a:solidFill>
                  <a:srgbClr val="FF0000"/>
                </a:solidFill>
              </a:rPr>
              <a:t>= S · </a:t>
            </a:r>
            <a:r>
              <a:rPr lang="en-US" altLang="zh-TW" sz="2800" i="1" dirty="0">
                <a:solidFill>
                  <a:srgbClr val="FF0000"/>
                </a:solidFill>
              </a:rPr>
              <a:t>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6107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5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Bi-direction LSTM:</a:t>
            </a:r>
            <a:endParaRPr lang="zh-TW" altLang="en-US" sz="4000" b="1" dirty="0"/>
          </a:p>
        </p:txBody>
      </p:sp>
      <p:grpSp>
        <p:nvGrpSpPr>
          <p:cNvPr id="6" name="群組 5"/>
          <p:cNvGrpSpPr/>
          <p:nvPr/>
        </p:nvGrpSpPr>
        <p:grpSpPr>
          <a:xfrm>
            <a:off x="6126480" y="2021679"/>
            <a:ext cx="5916867" cy="4122133"/>
            <a:chOff x="6112890" y="2218134"/>
            <a:chExt cx="6079110" cy="4074930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2890" y="2719720"/>
              <a:ext cx="6079110" cy="338265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" name="矩形 7"/>
            <p:cNvSpPr/>
            <p:nvPr/>
          </p:nvSpPr>
          <p:spPr>
            <a:xfrm>
              <a:off x="6112890" y="2218134"/>
              <a:ext cx="4058524" cy="4074930"/>
            </a:xfrm>
            <a:prstGeom prst="rect">
              <a:avLst/>
            </a:prstGeom>
            <a:solidFill>
              <a:srgbClr val="FFFF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263" y="3623257"/>
            <a:ext cx="6744143" cy="75239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097280" y="2446442"/>
            <a:ext cx="89794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800" dirty="0"/>
              <a:t>For each input sentence, we feed </a:t>
            </a:r>
            <a:r>
              <a:rPr lang="en-US" altLang="zh-TW" sz="2800" dirty="0" smtClean="0">
                <a:solidFill>
                  <a:srgbClr val="FF0000"/>
                </a:solidFill>
              </a:rPr>
              <a:t>S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into </a:t>
            </a:r>
            <a:r>
              <a:rPr lang="en-US" altLang="zh-TW" sz="2800" dirty="0"/>
              <a:t>the Bi-LSTM encoder </a:t>
            </a:r>
            <a:endParaRPr lang="en-US" altLang="zh-TW" sz="2800" dirty="0" smtClean="0"/>
          </a:p>
          <a:p>
            <a:r>
              <a:rPr lang="en-US" altLang="zh-TW" sz="2800" dirty="0" smtClean="0"/>
              <a:t>and </a:t>
            </a:r>
            <a:r>
              <a:rPr lang="en-US" altLang="zh-TW" sz="2800" dirty="0"/>
              <a:t>we </a:t>
            </a:r>
            <a:r>
              <a:rPr lang="en-US" altLang="zh-TW" sz="2800" dirty="0" err="1"/>
              <a:t>defie</a:t>
            </a:r>
            <a:r>
              <a:rPr lang="en-US" altLang="zh-TW" sz="2800" dirty="0"/>
              <a:t> the hidden state </a:t>
            </a:r>
            <a:r>
              <a:rPr lang="en-US" altLang="zh-TW" sz="2800" dirty="0" smtClean="0">
                <a:solidFill>
                  <a:srgbClr val="FF0000"/>
                </a:solidFill>
              </a:rPr>
              <a:t>h</a:t>
            </a:r>
            <a:r>
              <a:rPr lang="en-US" altLang="zh-TW" sz="2800" dirty="0" smtClean="0"/>
              <a:t> at </a:t>
            </a:r>
            <a:r>
              <a:rPr lang="en-US" altLang="zh-TW" sz="2800" dirty="0"/>
              <a:t>the </a:t>
            </a:r>
            <a:r>
              <a:rPr lang="en-US" altLang="zh-TW" sz="2800" i="1" dirty="0" err="1" smtClean="0"/>
              <a:t>i</a:t>
            </a:r>
            <a:r>
              <a:rPr lang="en-US" altLang="zh-TW" sz="2800" dirty="0" err="1" smtClean="0"/>
              <a:t>th</a:t>
            </a:r>
            <a:r>
              <a:rPr lang="zh-TW" altLang="en-US" sz="2800" dirty="0"/>
              <a:t> </a:t>
            </a:r>
            <a:r>
              <a:rPr lang="en-US" altLang="zh-TW" sz="2800" dirty="0"/>
              <a:t>time step as: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097280" y="4303928"/>
            <a:ext cx="66161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800" dirty="0" smtClean="0"/>
              <a:t>But we only adopt </a:t>
            </a:r>
            <a:r>
              <a:rPr lang="en-US" altLang="zh-TW" sz="2800" dirty="0"/>
              <a:t>the fist hidden state </a:t>
            </a:r>
            <a:endParaRPr lang="en-US" altLang="zh-TW" sz="2800" dirty="0" smtClean="0"/>
          </a:p>
          <a:p>
            <a:r>
              <a:rPr lang="en-US" altLang="zh-TW" sz="2800" dirty="0" smtClean="0"/>
              <a:t>as </a:t>
            </a:r>
            <a:r>
              <a:rPr lang="en-US" altLang="zh-TW" sz="2800" dirty="0"/>
              <a:t>the output of the Bi-LSTM </a:t>
            </a:r>
            <a:r>
              <a:rPr lang="en-US" altLang="zh-TW" sz="2800" dirty="0" err="1" smtClean="0"/>
              <a:t>encoder,so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                               </a:t>
            </a:r>
            <a:r>
              <a:rPr lang="en-US" altLang="zh-TW" sz="2800" dirty="0" smtClean="0"/>
              <a:t>, where </a:t>
            </a:r>
            <a:r>
              <a:rPr lang="en-US" altLang="zh-TW" sz="2800" i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8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</a:rPr>
              <a:t>∈ </a:t>
            </a:r>
            <a:r>
              <a:rPr lang="en-US" altLang="zh-TW" sz="2800" dirty="0" smtClean="0">
                <a:solidFill>
                  <a:srgbClr val="FF0000"/>
                </a:solidFill>
              </a:rPr>
              <a:t>R</a:t>
            </a:r>
            <a:r>
              <a:rPr lang="en-US" altLang="zh-TW" sz="2800" i="1" baseline="30000" dirty="0" smtClean="0">
                <a:solidFill>
                  <a:srgbClr val="FF0000"/>
                </a:solidFill>
              </a:rPr>
              <a:t>d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79" y="5392189"/>
            <a:ext cx="1759189" cy="63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0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5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Low-rank Bilinear Pooling:</a:t>
            </a:r>
            <a:endParaRPr lang="zh-TW" altLang="en-US" sz="4000" b="1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0880" y="2011908"/>
            <a:ext cx="4949842" cy="376384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467600" y="4434840"/>
            <a:ext cx="109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dirty="0">
                <a:solidFill>
                  <a:srgbClr val="002060"/>
                </a:solidFill>
              </a:rPr>
              <a:t>f</a:t>
            </a:r>
            <a:r>
              <a:rPr lang="en-US" altLang="zh-TW" sz="2400" b="1" i="1" baseline="-25000" dirty="0">
                <a:solidFill>
                  <a:srgbClr val="002060"/>
                </a:solidFill>
              </a:rPr>
              <a:t>a</a:t>
            </a:r>
            <a:endParaRPr lang="zh-TW" altLang="en-US" sz="2400" b="1" i="1" baseline="-25000" dirty="0">
              <a:solidFill>
                <a:srgbClr val="00206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0663843" y="4434839"/>
            <a:ext cx="109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dirty="0" err="1" smtClean="0">
                <a:solidFill>
                  <a:srgbClr val="002060"/>
                </a:solidFill>
              </a:rPr>
              <a:t>f</a:t>
            </a:r>
            <a:r>
              <a:rPr lang="en-US" altLang="zh-TW" sz="2400" b="1" i="1" baseline="-25000" dirty="0" err="1" smtClean="0">
                <a:solidFill>
                  <a:srgbClr val="002060"/>
                </a:solidFill>
              </a:rPr>
              <a:t>l</a:t>
            </a:r>
            <a:endParaRPr lang="zh-TW" altLang="en-US" sz="2400" b="1" i="1" baseline="-25000" dirty="0">
              <a:solidFill>
                <a:srgbClr val="002060"/>
              </a:solidFill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3313478"/>
            <a:ext cx="3916680" cy="833618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1097281" y="2446442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800" dirty="0"/>
              <a:t>We calculate the </a:t>
            </a:r>
            <a:r>
              <a:rPr lang="en-US" altLang="zh-TW" sz="2800" dirty="0" smtClean="0"/>
              <a:t>final </a:t>
            </a:r>
            <a:r>
              <a:rPr lang="en-US" altLang="zh-TW" sz="2800" dirty="0"/>
              <a:t>projection feature vector </a:t>
            </a:r>
            <a:endParaRPr lang="en-US" altLang="zh-TW" sz="2800" dirty="0" smtClean="0"/>
          </a:p>
          <a:p>
            <a:r>
              <a:rPr lang="en-US" altLang="zh-TW" sz="2800" dirty="0" smtClean="0"/>
              <a:t>for the input </a:t>
            </a:r>
            <a:r>
              <a:rPr lang="en-US" altLang="zh-TW" sz="2800" dirty="0"/>
              <a:t>sentence 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f</a:t>
            </a:r>
            <a:r>
              <a:rPr lang="en-US" altLang="zh-TW" sz="2800" dirty="0" smtClean="0"/>
              <a:t> as: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097280" y="4059317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Where </a:t>
            </a:r>
            <a:r>
              <a:rPr lang="en-US" altLang="zh-TW" sz="2800" i="1" dirty="0" smtClean="0">
                <a:solidFill>
                  <a:srgbClr val="00B050"/>
                </a:solidFill>
              </a:rPr>
              <a:t>f</a:t>
            </a:r>
            <a:r>
              <a:rPr lang="en-US" altLang="zh-TW" sz="2800" dirty="0">
                <a:solidFill>
                  <a:srgbClr val="00B050"/>
                </a:solidFill>
              </a:rPr>
              <a:t> ∈ </a:t>
            </a:r>
            <a:r>
              <a:rPr lang="en-US" altLang="zh-TW" sz="2800" dirty="0" err="1" smtClean="0">
                <a:solidFill>
                  <a:srgbClr val="00B050"/>
                </a:solidFill>
              </a:rPr>
              <a:t>R</a:t>
            </a:r>
            <a:r>
              <a:rPr lang="en-US" altLang="zh-TW" sz="2800" i="1" baseline="30000" dirty="0" err="1">
                <a:solidFill>
                  <a:srgbClr val="00B050"/>
                </a:solidFill>
              </a:rPr>
              <a:t>c</a:t>
            </a:r>
            <a:r>
              <a:rPr lang="en-US" altLang="zh-TW" sz="2800" i="1" dirty="0" smtClean="0">
                <a:solidFill>
                  <a:srgbClr val="00B050"/>
                </a:solidFill>
              </a:rPr>
              <a:t> </a:t>
            </a:r>
            <a:r>
              <a:rPr lang="en-US" altLang="zh-TW" sz="2800" i="1" dirty="0" smtClean="0"/>
              <a:t>,</a:t>
            </a:r>
            <a:r>
              <a:rPr lang="en-US" altLang="zh-TW" sz="2800" dirty="0"/>
              <a:t> </a:t>
            </a:r>
            <a:r>
              <a:rPr lang="en-US" altLang="zh-TW" sz="2800" i="1" dirty="0">
                <a:solidFill>
                  <a:srgbClr val="00B050"/>
                </a:solidFill>
              </a:rPr>
              <a:t>f</a:t>
            </a:r>
            <a:r>
              <a:rPr lang="en-US" altLang="zh-TW" sz="2800" i="1" baseline="-25000" dirty="0">
                <a:solidFill>
                  <a:srgbClr val="00B050"/>
                </a:solidFill>
              </a:rPr>
              <a:t>a</a:t>
            </a:r>
            <a:r>
              <a:rPr lang="en-US" altLang="zh-TW" sz="2800" b="1" i="1" baseline="-25000" dirty="0">
                <a:solidFill>
                  <a:srgbClr val="00B050"/>
                </a:solidFill>
              </a:rPr>
              <a:t> </a:t>
            </a:r>
            <a:r>
              <a:rPr lang="en-US" altLang="zh-TW" sz="2800" dirty="0" smtClean="0">
                <a:solidFill>
                  <a:srgbClr val="00B050"/>
                </a:solidFill>
              </a:rPr>
              <a:t>∈ </a:t>
            </a:r>
            <a:r>
              <a:rPr lang="en-US" altLang="zh-TW" sz="2800" dirty="0" err="1" smtClean="0">
                <a:solidFill>
                  <a:srgbClr val="00B050"/>
                </a:solidFill>
              </a:rPr>
              <a:t>R</a:t>
            </a:r>
            <a:r>
              <a:rPr lang="en-US" altLang="zh-TW" sz="2800" i="1" baseline="30000" dirty="0" err="1">
                <a:solidFill>
                  <a:srgbClr val="00B050"/>
                </a:solidFill>
              </a:rPr>
              <a:t>k</a:t>
            </a:r>
            <a:r>
              <a:rPr lang="en-US" altLang="zh-TW" sz="2800" i="1" baseline="30000" dirty="0" smtClean="0">
                <a:solidFill>
                  <a:srgbClr val="00B050"/>
                </a:solidFill>
              </a:rPr>
              <a:t> </a:t>
            </a:r>
            <a:r>
              <a:rPr lang="en-US" altLang="zh-TW" sz="2800" i="1" dirty="0" smtClean="0">
                <a:solidFill>
                  <a:srgbClr val="00B050"/>
                </a:solidFill>
              </a:rPr>
              <a:t> </a:t>
            </a:r>
            <a:r>
              <a:rPr lang="en-US" altLang="zh-TW" sz="2800" i="1" dirty="0" smtClean="0"/>
              <a:t>and</a:t>
            </a:r>
            <a:r>
              <a:rPr lang="en-US" altLang="zh-TW" sz="2800" dirty="0">
                <a:solidFill>
                  <a:srgbClr val="00B050"/>
                </a:solidFill>
              </a:rPr>
              <a:t> </a:t>
            </a:r>
            <a:r>
              <a:rPr lang="en-US" altLang="zh-TW" sz="2800" i="1" dirty="0" err="1">
                <a:solidFill>
                  <a:srgbClr val="00B050"/>
                </a:solidFill>
              </a:rPr>
              <a:t>f</a:t>
            </a:r>
            <a:r>
              <a:rPr lang="en-US" altLang="zh-TW" sz="2800" i="1" baseline="-25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800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srgbClr val="00B050"/>
                </a:solidFill>
              </a:rPr>
              <a:t>∈ R</a:t>
            </a:r>
            <a:r>
              <a:rPr lang="en-US" altLang="zh-TW" sz="2800" i="1" baseline="30000" dirty="0" smtClean="0">
                <a:solidFill>
                  <a:srgbClr val="00B050"/>
                </a:solidFill>
              </a:rPr>
              <a:t>d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097280" y="4595475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800" dirty="0"/>
              <a:t>A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standard </a:t>
            </a:r>
            <a:r>
              <a:rPr lang="en-US" altLang="zh-TW" sz="2800" dirty="0" err="1"/>
              <a:t>softmax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classifiation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layer:</a:t>
            </a:r>
            <a:endParaRPr lang="zh-TW" altLang="en-US" sz="2800" dirty="0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8701" y="5171729"/>
            <a:ext cx="3831939" cy="504202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1097280" y="5775748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Where </a:t>
            </a:r>
            <a:r>
              <a:rPr lang="en-US" altLang="zh-TW" sz="2800" i="1" dirty="0">
                <a:solidFill>
                  <a:srgbClr val="00B050"/>
                </a:solidFill>
              </a:rPr>
              <a:t>P</a:t>
            </a:r>
            <a:r>
              <a:rPr lang="en-US" altLang="zh-TW" sz="2800" i="1" baseline="-25000" dirty="0" smtClean="0">
                <a:solidFill>
                  <a:srgbClr val="00B050"/>
                </a:solidFill>
              </a:rPr>
              <a:t>i</a:t>
            </a:r>
            <a:r>
              <a:rPr lang="en-US" altLang="zh-TW" sz="2800" dirty="0" smtClean="0">
                <a:solidFill>
                  <a:srgbClr val="00B050"/>
                </a:solidFill>
              </a:rPr>
              <a:t> </a:t>
            </a:r>
            <a:r>
              <a:rPr lang="en-US" altLang="zh-TW" sz="2800" dirty="0">
                <a:solidFill>
                  <a:srgbClr val="00B050"/>
                </a:solidFill>
              </a:rPr>
              <a:t>∈ </a:t>
            </a:r>
            <a:r>
              <a:rPr lang="en-US" altLang="zh-TW" sz="2800" dirty="0" smtClean="0">
                <a:solidFill>
                  <a:srgbClr val="00B050"/>
                </a:solidFill>
              </a:rPr>
              <a:t>R</a:t>
            </a:r>
            <a:r>
              <a:rPr lang="en-US" altLang="zh-TW" sz="2800" i="1" baseline="30000" dirty="0" smtClean="0">
                <a:solidFill>
                  <a:srgbClr val="00B050"/>
                </a:solidFill>
              </a:rPr>
              <a:t>2</a:t>
            </a:r>
            <a:r>
              <a:rPr lang="en-US" altLang="zh-TW" sz="2800" i="1" dirty="0" smtClean="0">
                <a:solidFill>
                  <a:srgbClr val="00B050"/>
                </a:solidFill>
              </a:rPr>
              <a:t> </a:t>
            </a:r>
            <a:r>
              <a:rPr lang="en-US" altLang="zh-TW" sz="2800" i="1" dirty="0"/>
              <a:t>,</a:t>
            </a:r>
            <a:r>
              <a:rPr lang="en-US" altLang="zh-TW" sz="2800" dirty="0"/>
              <a:t> </a:t>
            </a:r>
            <a:r>
              <a:rPr lang="en-US" altLang="zh-TW" sz="2800" i="1" dirty="0" err="1" smtClean="0">
                <a:solidFill>
                  <a:srgbClr val="00B050"/>
                </a:solidFill>
              </a:rPr>
              <a:t>W</a:t>
            </a:r>
            <a:r>
              <a:rPr lang="en-US" altLang="zh-TW" sz="2800" i="1" baseline="-25000" dirty="0" err="1" smtClean="0">
                <a:solidFill>
                  <a:srgbClr val="00B050"/>
                </a:solidFill>
              </a:rPr>
              <a:t>f</a:t>
            </a:r>
            <a:r>
              <a:rPr lang="en-US" altLang="zh-TW" sz="2800" b="1" i="1" baseline="-25000" dirty="0" smtClean="0">
                <a:solidFill>
                  <a:srgbClr val="00B050"/>
                </a:solidFill>
              </a:rPr>
              <a:t> </a:t>
            </a:r>
            <a:r>
              <a:rPr lang="en-US" altLang="zh-TW" sz="2800" dirty="0">
                <a:solidFill>
                  <a:srgbClr val="00B050"/>
                </a:solidFill>
              </a:rPr>
              <a:t>∈ </a:t>
            </a:r>
            <a:r>
              <a:rPr lang="en-US" altLang="zh-TW" sz="2800" dirty="0" smtClean="0">
                <a:solidFill>
                  <a:srgbClr val="00B050"/>
                </a:solidFill>
              </a:rPr>
              <a:t>R</a:t>
            </a:r>
            <a:r>
              <a:rPr lang="en-US" altLang="zh-TW" sz="2800" i="1" baseline="30000" dirty="0" smtClean="0">
                <a:solidFill>
                  <a:srgbClr val="00B050"/>
                </a:solidFill>
              </a:rPr>
              <a:t>2</a:t>
            </a:r>
            <a:r>
              <a:rPr lang="en-US" altLang="zh-TW" sz="2800" baseline="30000" dirty="0">
                <a:solidFill>
                  <a:srgbClr val="00B050"/>
                </a:solidFill>
              </a:rPr>
              <a:t>×</a:t>
            </a:r>
            <a:r>
              <a:rPr lang="en-US" altLang="zh-TW" sz="2800" i="1" baseline="30000" dirty="0" smtClean="0">
                <a:solidFill>
                  <a:srgbClr val="00B050"/>
                </a:solidFill>
              </a:rPr>
              <a:t>c </a:t>
            </a:r>
            <a:r>
              <a:rPr lang="en-US" altLang="zh-TW" sz="2800" i="1" dirty="0" smtClean="0">
                <a:solidFill>
                  <a:srgbClr val="00B050"/>
                </a:solidFill>
              </a:rPr>
              <a:t> </a:t>
            </a:r>
            <a:r>
              <a:rPr lang="en-US" altLang="zh-TW" sz="2800" i="1" dirty="0"/>
              <a:t>and</a:t>
            </a:r>
            <a:r>
              <a:rPr lang="en-US" altLang="zh-TW" sz="2800" dirty="0">
                <a:solidFill>
                  <a:srgbClr val="00B050"/>
                </a:solidFill>
              </a:rPr>
              <a:t> </a:t>
            </a:r>
            <a:r>
              <a:rPr lang="en-US" altLang="zh-TW" sz="2800" i="1" dirty="0">
                <a:solidFill>
                  <a:srgbClr val="00B050"/>
                </a:solidFill>
              </a:rPr>
              <a:t>b</a:t>
            </a:r>
            <a:r>
              <a:rPr lang="en-US" altLang="zh-TW" sz="2800" dirty="0" smtClean="0">
                <a:solidFill>
                  <a:srgbClr val="00B050"/>
                </a:solidFill>
              </a:rPr>
              <a:t>∈ R</a:t>
            </a:r>
            <a:r>
              <a:rPr lang="en-US" altLang="zh-TW" sz="2800" i="1" baseline="30000" dirty="0" smtClean="0">
                <a:solidFill>
                  <a:srgbClr val="00B050"/>
                </a:solidFill>
              </a:rPr>
              <a:t>2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2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5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Training Objective:</a:t>
            </a:r>
            <a:endParaRPr lang="zh-TW" altLang="en-US" sz="40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97280" y="2578418"/>
            <a:ext cx="745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Loss </a:t>
            </a:r>
            <a:r>
              <a:rPr lang="en-US" altLang="zh-TW" sz="2800" dirty="0" err="1" smtClean="0"/>
              <a:t>fuction</a:t>
            </a:r>
            <a:r>
              <a:rPr lang="en-US" altLang="zh-TW" sz="2800" dirty="0" smtClean="0"/>
              <a:t>(Standard cross-entropy loss </a:t>
            </a:r>
            <a:r>
              <a:rPr lang="en-US" altLang="zh-TW" sz="2800" dirty="0" err="1" smtClean="0"/>
              <a:t>fuction</a:t>
            </a:r>
            <a:r>
              <a:rPr lang="en-US" altLang="zh-TW" sz="2800" dirty="0" smtClean="0"/>
              <a:t>):</a:t>
            </a:r>
            <a:endParaRPr lang="zh-TW" altLang="en-US" sz="28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101638"/>
            <a:ext cx="8260080" cy="1374342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097280" y="4475980"/>
            <a:ext cx="7452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N</a:t>
            </a:r>
            <a:r>
              <a:rPr lang="en-US" altLang="zh-TW" sz="2800" dirty="0" smtClean="0"/>
              <a:t>=The size of training datasets</a:t>
            </a:r>
          </a:p>
          <a:p>
            <a:r>
              <a:rPr lang="pl-PL" altLang="zh-TW" sz="2800" dirty="0" smtClean="0">
                <a:solidFill>
                  <a:srgbClr val="FF0000"/>
                </a:solidFill>
              </a:rPr>
              <a:t>θ</a:t>
            </a:r>
            <a:r>
              <a:rPr lang="pl-PL" altLang="zh-TW" sz="2800" dirty="0" smtClean="0"/>
              <a:t> </a:t>
            </a:r>
            <a:r>
              <a:rPr lang="pl-PL" altLang="zh-TW" sz="2800" dirty="0"/>
              <a:t>= {M</a:t>
            </a:r>
            <a:r>
              <a:rPr lang="pl-PL" altLang="zh-TW" sz="2800" baseline="-25000" dirty="0"/>
              <a:t>i</a:t>
            </a:r>
            <a:r>
              <a:rPr lang="pl-PL" altLang="zh-TW" sz="2800" dirty="0"/>
              <a:t> </a:t>
            </a:r>
            <a:r>
              <a:rPr lang="pl-PL" altLang="zh-TW" sz="2800" baseline="-25000" dirty="0"/>
              <a:t>, j </a:t>
            </a:r>
            <a:r>
              <a:rPr lang="pl-PL" altLang="zh-TW" sz="2800" dirty="0"/>
              <a:t>, U, V, g, W</a:t>
            </a:r>
            <a:r>
              <a:rPr lang="pl-PL" altLang="zh-TW" sz="2800" baseline="-25000" dirty="0"/>
              <a:t>f</a:t>
            </a:r>
            <a:r>
              <a:rPr lang="pl-PL" altLang="zh-TW" sz="2800" dirty="0"/>
              <a:t> , b</a:t>
            </a:r>
            <a:r>
              <a:rPr lang="pl-PL" altLang="zh-TW" sz="2800" dirty="0" smtClean="0"/>
              <a:t>}</a:t>
            </a:r>
            <a:endParaRPr lang="en-US" altLang="zh-TW" sz="2800" dirty="0" smtClean="0"/>
          </a:p>
          <a:p>
            <a:r>
              <a:rPr lang="en-US" altLang="zh-TW" sz="2800" dirty="0">
                <a:solidFill>
                  <a:srgbClr val="FF0000"/>
                </a:solidFill>
              </a:rPr>
              <a:t>R</a:t>
            </a:r>
            <a:r>
              <a:rPr lang="en-US" altLang="zh-TW" sz="2800" dirty="0"/>
              <a:t> = ∥</a:t>
            </a:r>
            <a:r>
              <a:rPr lang="el-GR" altLang="zh-TW" sz="2800" dirty="0"/>
              <a:t>θ∥</a:t>
            </a:r>
            <a:r>
              <a:rPr lang="en-US" altLang="zh-TW" sz="2800" dirty="0"/>
              <a:t>L2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pl-PL" altLang="zh-TW" sz="2800" b="1" dirty="0"/>
              <a:t/>
            </a:r>
            <a:br>
              <a:rPr lang="pl-PL" altLang="zh-TW" sz="2800" b="1" dirty="0"/>
            </a:br>
            <a:r>
              <a:rPr lang="pl-PL" altLang="zh-TW" b="1" dirty="0"/>
              <a:t/>
            </a:r>
            <a:br>
              <a:rPr lang="pl-PL" altLang="zh-TW" b="1" dirty="0"/>
            </a:b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904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3"/>
            <a:ext cx="3169919" cy="2781684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/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14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423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15</a:t>
            </a:fld>
            <a:endParaRPr lang="zh-TW" altLang="en-US" sz="2400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err="1" smtClean="0"/>
              <a:t>DataSets</a:t>
            </a:r>
            <a:r>
              <a:rPr lang="en-US" altLang="zh-TW" sz="4000" b="1" dirty="0" smtClean="0"/>
              <a:t>:</a:t>
            </a:r>
            <a:endParaRPr lang="zh-TW" altLang="en-US" sz="4000" b="1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815" y="2445235"/>
            <a:ext cx="10199384" cy="3495076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8841221" y="1916913"/>
            <a:ext cx="3067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/>
              <a:t>We fix the length of input sentence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↓</a:t>
            </a:r>
            <a:endParaRPr lang="zh-TW" altLang="en-US" sz="2400" b="1" dirty="0"/>
          </a:p>
        </p:txBody>
      </p:sp>
      <p:sp>
        <p:nvSpPr>
          <p:cNvPr id="10" name="右大括弧 9"/>
          <p:cNvSpPr/>
          <p:nvPr/>
        </p:nvSpPr>
        <p:spPr>
          <a:xfrm>
            <a:off x="9394723" y="3451123"/>
            <a:ext cx="294967" cy="412954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右大括弧 10"/>
          <p:cNvSpPr/>
          <p:nvPr/>
        </p:nvSpPr>
        <p:spPr>
          <a:xfrm>
            <a:off x="9394721" y="4208206"/>
            <a:ext cx="294967" cy="412954"/>
          </a:xfrm>
          <a:prstGeom prst="rightBrac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sp>
        <p:nvSpPr>
          <p:cNvPr id="12" name="右大括弧 11"/>
          <p:cNvSpPr/>
          <p:nvPr/>
        </p:nvSpPr>
        <p:spPr>
          <a:xfrm>
            <a:off x="9394722" y="4965290"/>
            <a:ext cx="294967" cy="412954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9875755" y="3395990"/>
            <a:ext cx="79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20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9875754" y="4910157"/>
            <a:ext cx="79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20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9875753" y="4153073"/>
            <a:ext cx="79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B050"/>
                </a:solidFill>
              </a:rPr>
              <a:t>60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8548165" cy="4289595"/>
          </a:xfrm>
        </p:spPr>
        <p:txBody>
          <a:bodyPr>
            <a:normAutofit lnSpcReduction="10000"/>
          </a:bodyPr>
          <a:lstStyle/>
          <a:p>
            <a:r>
              <a:rPr lang="en-US" altLang="zh-TW" sz="4000" b="1" dirty="0" smtClean="0"/>
              <a:t>Experimental Settings:</a:t>
            </a:r>
          </a:p>
          <a:p>
            <a:r>
              <a:rPr lang="en-US" altLang="zh-TW" sz="3200" b="1" dirty="0" smtClean="0"/>
              <a:t>    1.Pre-process datasets</a:t>
            </a:r>
          </a:p>
          <a:p>
            <a:r>
              <a:rPr lang="en-US" altLang="zh-TW" sz="3200" b="1" dirty="0" smtClean="0"/>
              <a:t>    2.Parameter setting:</a:t>
            </a:r>
          </a:p>
          <a:p>
            <a:pPr lvl="1"/>
            <a:r>
              <a:rPr lang="en-US" altLang="zh-TW" sz="2800" dirty="0" smtClean="0"/>
              <a:t>    Learning rate=0.01</a:t>
            </a:r>
          </a:p>
          <a:p>
            <a:pPr lvl="1"/>
            <a:r>
              <a:rPr lang="en-US" altLang="zh-TW" sz="2800" dirty="0" smtClean="0"/>
              <a:t>    Epochs=200</a:t>
            </a:r>
          </a:p>
          <a:p>
            <a:pPr lvl="1"/>
            <a:r>
              <a:rPr lang="en-US" altLang="zh-TW" sz="2800" dirty="0" smtClean="0"/>
              <a:t>    Batch size={64,256,512}</a:t>
            </a:r>
          </a:p>
          <a:p>
            <a:pPr lvl="1"/>
            <a:r>
              <a:rPr lang="en-US" altLang="zh-TW" sz="2800" dirty="0" smtClean="0"/>
              <a:t>    k=100</a:t>
            </a:r>
          </a:p>
          <a:p>
            <a:pPr lvl="1"/>
            <a:r>
              <a:rPr lang="en-US" altLang="zh-TW" sz="2800" dirty="0" smtClean="0"/>
              <a:t>    d=100</a:t>
            </a:r>
          </a:p>
          <a:p>
            <a:pPr lvl="1"/>
            <a:r>
              <a:rPr lang="en-US" altLang="zh-TW" sz="2800" dirty="0" smtClean="0"/>
              <a:t>    c=100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76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59" y="2418736"/>
            <a:ext cx="11493042" cy="3583858"/>
          </a:xfrm>
          <a:prstGeom prst="rect">
            <a:avLst/>
          </a:prstGeom>
        </p:spPr>
      </p:pic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1097280" y="1889978"/>
            <a:ext cx="8990618" cy="808976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16000" b="1" dirty="0" smtClean="0"/>
              <a:t>Experiment </a:t>
            </a:r>
            <a:r>
              <a:rPr lang="en-US" altLang="zh-TW" sz="16000" b="1" dirty="0"/>
              <a:t>results on </a:t>
            </a:r>
            <a:r>
              <a:rPr lang="en-US" altLang="zh-TW" sz="16000" b="1" dirty="0" err="1" smtClean="0"/>
              <a:t>Reddit</a:t>
            </a:r>
            <a:r>
              <a:rPr lang="en-US" altLang="zh-TW" sz="16000" b="1" dirty="0" smtClean="0"/>
              <a:t> datasets:</a:t>
            </a:r>
            <a:r>
              <a:rPr lang="en-US" altLang="zh-TW" sz="16000" dirty="0"/>
              <a:t/>
            </a:r>
            <a:br>
              <a:rPr lang="en-US" altLang="zh-TW" sz="16000" dirty="0"/>
            </a:br>
            <a:endParaRPr lang="zh-TW" altLang="en-US" sz="4000" b="1" dirty="0"/>
          </a:p>
        </p:txBody>
      </p:sp>
      <p:sp>
        <p:nvSpPr>
          <p:cNvPr id="8" name="矩形 7"/>
          <p:cNvSpPr/>
          <p:nvPr/>
        </p:nvSpPr>
        <p:spPr>
          <a:xfrm>
            <a:off x="4350775" y="5250425"/>
            <a:ext cx="693174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9335732" y="5250425"/>
            <a:ext cx="693174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424456" y="5515896"/>
            <a:ext cx="2436433" cy="2654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0279625" y="5530644"/>
            <a:ext cx="1474839" cy="2507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8264016" y="5530644"/>
            <a:ext cx="693174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40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82C75-CA2E-49C2-9FD4-CF4B51906EA3}" type="slidenum"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1097280" y="1889978"/>
            <a:ext cx="8990618" cy="808976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16000" b="1" dirty="0" smtClean="0"/>
              <a:t>Experiment </a:t>
            </a:r>
            <a:r>
              <a:rPr lang="en-US" altLang="zh-TW" sz="16000" b="1" dirty="0"/>
              <a:t>results on </a:t>
            </a:r>
            <a:r>
              <a:rPr lang="en-US" altLang="zh-TW" sz="16000" b="1" dirty="0" smtClean="0"/>
              <a:t>IAC datasets:</a:t>
            </a:r>
            <a:r>
              <a:rPr lang="en-US" altLang="zh-TW" sz="16000" dirty="0"/>
              <a:t/>
            </a:r>
            <a:br>
              <a:rPr lang="en-US" altLang="zh-TW" sz="16000" dirty="0"/>
            </a:br>
            <a:endParaRPr lang="zh-TW" altLang="en-US" sz="4000" b="1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80" y="2483626"/>
            <a:ext cx="11494800" cy="359271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363986" y="4940709"/>
            <a:ext cx="693174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336027" y="5338917"/>
            <a:ext cx="693174" cy="5161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341806" y="5338917"/>
            <a:ext cx="1504335" cy="5161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9291483" y="4940709"/>
            <a:ext cx="694800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1113060" y="4940709"/>
            <a:ext cx="694800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8247104" y="5346290"/>
            <a:ext cx="694800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0209070" y="5346289"/>
            <a:ext cx="694800" cy="2359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9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6" name="內容版面配置區 6"/>
          <p:cNvSpPr>
            <a:spLocks noGrp="1"/>
          </p:cNvSpPr>
          <p:nvPr>
            <p:ph idx="1"/>
          </p:nvPr>
        </p:nvSpPr>
        <p:spPr>
          <a:xfrm>
            <a:off x="1097280" y="1889978"/>
            <a:ext cx="8990618" cy="808976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16000" b="1" dirty="0" smtClean="0"/>
              <a:t>Experiment </a:t>
            </a:r>
            <a:r>
              <a:rPr lang="en-US" altLang="zh-TW" sz="16000" b="1" dirty="0"/>
              <a:t>results on </a:t>
            </a:r>
            <a:r>
              <a:rPr lang="en-US" altLang="zh-TW" sz="16000" b="1" dirty="0" smtClean="0"/>
              <a:t>Tweets datasets:</a:t>
            </a:r>
            <a:r>
              <a:rPr lang="en-US" altLang="zh-TW" sz="16000" dirty="0"/>
              <a:t/>
            </a:r>
            <a:br>
              <a:rPr lang="en-US" altLang="zh-TW" sz="16000" dirty="0"/>
            </a:br>
            <a:endParaRPr lang="zh-TW" altLang="en-US" sz="4000" b="1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80" y="2513230"/>
            <a:ext cx="11494800" cy="368109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365523" y="5368413"/>
            <a:ext cx="3539612" cy="57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6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3"/>
            <a:ext cx="3169919" cy="2781684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/>
              <a:t>Introduction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87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r>
              <a:rPr lang="en-US" altLang="zh-TW" sz="2400" b="1" dirty="0" err="1" smtClean="0">
                <a:solidFill>
                  <a:srgbClr val="00B050"/>
                </a:solidFill>
              </a:rPr>
              <a:t>Visualization</a:t>
            </a:r>
            <a:r>
              <a:rPr lang="en-US" altLang="zh-TW" sz="2400" b="1" dirty="0" smtClean="0">
                <a:solidFill>
                  <a:srgbClr val="00B050"/>
                </a:solidFill>
              </a:rPr>
              <a:t> </a:t>
            </a:r>
            <a:r>
              <a:rPr lang="en-US" altLang="zh-TW" sz="2400" b="1" dirty="0">
                <a:solidFill>
                  <a:srgbClr val="00B050"/>
                </a:solidFill>
              </a:rPr>
              <a:t>of Self-matching Results</a:t>
            </a:r>
            <a:endParaRPr lang="zh-TW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834" y="2348927"/>
            <a:ext cx="6910647" cy="2699007"/>
          </a:xfrm>
          <a:prstGeom prst="rect">
            <a:avLst/>
          </a:prstGeom>
        </p:spPr>
      </p:pic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97280" y="1758552"/>
            <a:ext cx="9657756" cy="457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4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3"/>
            <a:ext cx="3169919" cy="2781684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4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TW" sz="2800" dirty="0" smtClean="0"/>
              <a:t>The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self-matching network </a:t>
            </a:r>
            <a:r>
              <a:rPr lang="en-US" altLang="zh-TW" sz="2800" dirty="0" smtClean="0"/>
              <a:t>allows us to capture the interaction             between words to search for </a:t>
            </a:r>
            <a:r>
              <a:rPr lang="en-US" altLang="zh-TW" sz="2800" dirty="0" smtClean="0">
                <a:solidFill>
                  <a:srgbClr val="FF0000"/>
                </a:solidFill>
              </a:rPr>
              <a:t>potential conflict sentiments</a:t>
            </a:r>
            <a:r>
              <a:rPr lang="en-US" altLang="zh-TW" sz="28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2800" dirty="0" smtClean="0"/>
              <a:t>We also incorporate a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bi-directional LSTM </a:t>
            </a:r>
            <a:r>
              <a:rPr lang="en-US" altLang="zh-TW" sz="2800" dirty="0" smtClean="0"/>
              <a:t>encoder to utilize </a:t>
            </a:r>
            <a:r>
              <a:rPr lang="en-US" altLang="zh-TW" sz="2800" dirty="0" smtClean="0">
                <a:solidFill>
                  <a:srgbClr val="FF0000"/>
                </a:solidFill>
              </a:rPr>
              <a:t>sentence’s compositional information</a:t>
            </a:r>
            <a:r>
              <a:rPr lang="en-US" altLang="zh-TW" sz="28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2800" dirty="0" smtClean="0"/>
              <a:t>We find supportive empirical evidence on utilizing sequential neural networks and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low-rank bilinear pooling </a:t>
            </a:r>
            <a:r>
              <a:rPr lang="en-US" altLang="zh-TW" sz="2800" dirty="0" smtClean="0"/>
              <a:t>method can help </a:t>
            </a:r>
            <a:r>
              <a:rPr lang="en-US" altLang="zh-TW" sz="2800" dirty="0" smtClean="0">
                <a:solidFill>
                  <a:srgbClr val="FF0000"/>
                </a:solidFill>
              </a:rPr>
              <a:t>improve sarcasm prediction result</a:t>
            </a:r>
            <a:r>
              <a:rPr lang="en-US" altLang="zh-TW" sz="2800" dirty="0" smtClean="0"/>
              <a:t>.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0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7264" y="1845734"/>
            <a:ext cx="10058400" cy="980593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What is </a:t>
            </a:r>
            <a:r>
              <a:rPr lang="en-US" altLang="zh-TW" sz="5400" dirty="0" smtClean="0">
                <a:solidFill>
                  <a:srgbClr val="FF0000"/>
                </a:solidFill>
              </a:rPr>
              <a:t>Sarcasm?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3</a:t>
            </a:fld>
            <a:endParaRPr lang="zh-TW" altLang="en-US" sz="2400" dirty="0"/>
          </a:p>
        </p:txBody>
      </p:sp>
      <p:pic>
        <p:nvPicPr>
          <p:cNvPr id="1026" name="Picture 2" descr="don't-realize-being-sarcas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845734"/>
            <a:ext cx="5692239" cy="398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997264" y="2903528"/>
            <a:ext cx="6414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Saying the opposite of </a:t>
            </a:r>
          </a:p>
          <a:p>
            <a:r>
              <a:rPr lang="en-US" altLang="zh-TW" sz="3200" dirty="0" smtClean="0"/>
              <a:t>what you mean for the </a:t>
            </a:r>
          </a:p>
          <a:p>
            <a:r>
              <a:rPr lang="en-US" altLang="zh-TW" sz="3200" dirty="0" smtClean="0"/>
              <a:t>purpose of  </a:t>
            </a:r>
            <a:r>
              <a:rPr lang="en-US" altLang="zh-TW" sz="3200" b="1" dirty="0" err="1" smtClean="0"/>
              <a:t>humour</a:t>
            </a:r>
            <a:r>
              <a:rPr lang="en-US" altLang="zh-TW" sz="3200" dirty="0" smtClean="0"/>
              <a:t> or </a:t>
            </a:r>
            <a:r>
              <a:rPr lang="en-US" altLang="zh-TW" sz="3200" b="1" dirty="0" smtClean="0"/>
              <a:t>criticism</a:t>
            </a:r>
            <a:r>
              <a:rPr lang="en-US" altLang="zh-TW" sz="3200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77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844253"/>
          </a:xfrm>
        </p:spPr>
        <p:txBody>
          <a:bodyPr/>
          <a:lstStyle/>
          <a:p>
            <a:r>
              <a:rPr lang="en-US" altLang="zh-TW" sz="2800" b="1" i="1" dirty="0" smtClean="0"/>
              <a:t>Example Sentence:</a:t>
            </a:r>
          </a:p>
          <a:p>
            <a:r>
              <a:rPr lang="en-US" altLang="zh-TW" sz="2400" i="1" dirty="0" smtClean="0"/>
              <a:t>"</a:t>
            </a:r>
            <a:r>
              <a:rPr lang="en-US" altLang="zh-TW" sz="2400" i="1" dirty="0"/>
              <a:t>A wonderful day of starting work at 6am</a:t>
            </a:r>
            <a:r>
              <a:rPr lang="en-US" altLang="zh-TW" sz="2400" i="1" dirty="0" smtClean="0"/>
              <a:t>"</a:t>
            </a:r>
            <a:r>
              <a:rPr lang="en-US" altLang="zh-TW" sz="2400" i="1" dirty="0"/>
              <a:t/>
            </a:r>
            <a:br>
              <a:rPr lang="en-US" altLang="zh-TW" sz="2400" i="1" dirty="0"/>
            </a:br>
            <a:r>
              <a:rPr lang="en-US" altLang="zh-TW" sz="2400" i="1" dirty="0"/>
              <a:t>"I am working hard to be this poor"</a:t>
            </a:r>
            <a:br>
              <a:rPr lang="en-US" altLang="zh-TW" sz="2400" i="1" dirty="0"/>
            </a:br>
            <a:r>
              <a:rPr lang="en-US" altLang="zh-TW" sz="2400" i="1" dirty="0" smtClean="0"/>
              <a:t>"</a:t>
            </a:r>
            <a:r>
              <a:rPr lang="en-US" altLang="zh-TW" sz="2400" i="1" dirty="0"/>
              <a:t>Oh thank GOD, our entire </a:t>
            </a:r>
            <a:r>
              <a:rPr lang="en-US" altLang="zh-TW" sz="2400" i="1" dirty="0" err="1"/>
              <a:t>offi</a:t>
            </a:r>
            <a:r>
              <a:rPr lang="en-US" altLang="zh-TW" sz="2400" i="1" dirty="0"/>
              <a:t> email system is </a:t>
            </a:r>
            <a:r>
              <a:rPr lang="en-US" altLang="zh-TW" sz="2400" i="1" dirty="0" smtClean="0"/>
              <a:t>down“</a:t>
            </a:r>
          </a:p>
          <a:p>
            <a:pPr marL="0" indent="0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4</a:t>
            </a:fld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1097280" y="3760839"/>
            <a:ext cx="3415726" cy="191729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 smtClean="0">
                <a:solidFill>
                  <a:srgbClr val="00B050"/>
                </a:solidFill>
              </a:rPr>
              <a:t>Traditional Model</a:t>
            </a:r>
          </a:p>
          <a:p>
            <a:pPr algn="ctr"/>
            <a:endParaRPr lang="en-US" altLang="zh-TW" sz="2400" b="1" dirty="0" smtClean="0">
              <a:solidFill>
                <a:srgbClr val="00B050"/>
              </a:solidFill>
            </a:endParaRPr>
          </a:p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Binary classification task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5352190" y="4306529"/>
            <a:ext cx="1548580" cy="82591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753714" y="3765758"/>
            <a:ext cx="3415726" cy="19172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 smtClean="0">
                <a:solidFill>
                  <a:srgbClr val="FF0000"/>
                </a:solidFill>
              </a:rPr>
              <a:t>Our Model</a:t>
            </a:r>
          </a:p>
          <a:p>
            <a:pPr algn="ctr"/>
            <a:endParaRPr lang="en-US" altLang="zh-TW" sz="2400" b="1" dirty="0" smtClean="0">
              <a:solidFill>
                <a:srgbClr val="00B050"/>
              </a:solidFill>
            </a:endParaRPr>
          </a:p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Incongruity information embedded </a:t>
            </a:r>
            <a:r>
              <a:rPr lang="en-US" altLang="zh-TW" sz="2400" b="1" dirty="0">
                <a:solidFill>
                  <a:srgbClr val="FF0000"/>
                </a:solidFill>
              </a:rPr>
              <a:t>in sentences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3"/>
            <a:ext cx="3169919" cy="2781684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/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5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30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90" y="351323"/>
            <a:ext cx="10695709" cy="59515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1861" y="129650"/>
            <a:ext cx="4042757" cy="1099434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FRAMEWORK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6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59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7</a:t>
            </a:fld>
            <a:endParaRPr lang="zh-TW" altLang="en-US" sz="2400" dirty="0"/>
          </a:p>
        </p:txBody>
      </p:sp>
      <p:sp>
        <p:nvSpPr>
          <p:cNvPr id="6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Sentence Representation:</a:t>
            </a:r>
            <a:endParaRPr lang="zh-TW" altLang="en-US" sz="40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864255" y="2492481"/>
            <a:ext cx="10524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800" dirty="0" smtClean="0"/>
              <a:t>The embedding for each word </a:t>
            </a:r>
            <a:r>
              <a:rPr lang="en-US" altLang="zh-TW" sz="2800" dirty="0" smtClean="0">
                <a:solidFill>
                  <a:srgbClr val="FF0000"/>
                </a:solidFill>
              </a:rPr>
              <a:t>E</a:t>
            </a:r>
            <a:r>
              <a:rPr lang="en-US" altLang="zh-TW" sz="2800" dirty="0" smtClean="0"/>
              <a:t> in the sentence ,</a:t>
            </a:r>
            <a:r>
              <a:rPr lang="en-US" altLang="zh-TW" sz="2800" dirty="0" smtClean="0">
                <a:solidFill>
                  <a:srgbClr val="FF0000"/>
                </a:solidFill>
              </a:rPr>
              <a:t>E </a:t>
            </a:r>
            <a:r>
              <a:rPr lang="en-US" altLang="zh-TW" sz="2800" dirty="0">
                <a:solidFill>
                  <a:srgbClr val="FF0000"/>
                </a:solidFill>
              </a:rPr>
              <a:t>∈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R</a:t>
            </a:r>
            <a:r>
              <a:rPr lang="en-US" altLang="zh-TW" sz="2800" baseline="30000" dirty="0" err="1" smtClean="0">
                <a:solidFill>
                  <a:srgbClr val="FF0000"/>
                </a:solidFill>
              </a:rPr>
              <a:t>k</a:t>
            </a:r>
            <a:endParaRPr lang="en-US" altLang="zh-TW" sz="2800" baseline="300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800" dirty="0" smtClean="0"/>
              <a:t>For any sentence </a:t>
            </a:r>
            <a:r>
              <a:rPr lang="en-US" altLang="zh-TW" sz="2800" dirty="0" smtClean="0">
                <a:solidFill>
                  <a:srgbClr val="FF0000"/>
                </a:solidFill>
              </a:rPr>
              <a:t>S</a:t>
            </a:r>
            <a:r>
              <a:rPr lang="en-US" altLang="zh-TW" sz="2800" dirty="0" smtClean="0"/>
              <a:t>, </a:t>
            </a:r>
            <a:r>
              <a:rPr lang="en-US" altLang="zh-TW" sz="2800" dirty="0"/>
              <a:t>we build a feature map</a:t>
            </a:r>
            <a:br>
              <a:rPr lang="en-US" altLang="zh-TW" sz="2800" dirty="0"/>
            </a:br>
            <a:r>
              <a:rPr lang="en-US" altLang="zh-TW" sz="2800" dirty="0"/>
              <a:t>by combining its word </a:t>
            </a:r>
            <a:r>
              <a:rPr lang="en-US" altLang="zh-TW" sz="2800" dirty="0" err="1"/>
              <a:t>embeddings</a:t>
            </a:r>
            <a:r>
              <a:rPr lang="en-US" altLang="zh-TW" sz="2800" dirty="0"/>
              <a:t>: </a:t>
            </a:r>
            <a:r>
              <a:rPr lang="en-US" altLang="zh-TW" sz="2800" dirty="0">
                <a:solidFill>
                  <a:srgbClr val="00B050"/>
                </a:solidFill>
              </a:rPr>
              <a:t>S = [</a:t>
            </a:r>
            <a:r>
              <a:rPr lang="en-US" altLang="zh-TW" sz="2800" dirty="0" smtClean="0">
                <a:solidFill>
                  <a:srgbClr val="00B050"/>
                </a:solidFill>
              </a:rPr>
              <a:t>e</a:t>
            </a:r>
            <a:r>
              <a:rPr lang="en-US" altLang="zh-TW" sz="2800" baseline="-25000" dirty="0" smtClean="0">
                <a:solidFill>
                  <a:srgbClr val="00B050"/>
                </a:solidFill>
              </a:rPr>
              <a:t>1</a:t>
            </a:r>
            <a:r>
              <a:rPr lang="en-US" altLang="zh-TW" sz="2800" baseline="30000" dirty="0" smtClean="0">
                <a:solidFill>
                  <a:srgbClr val="00B050"/>
                </a:solidFill>
              </a:rPr>
              <a:t>T</a:t>
            </a:r>
            <a:r>
              <a:rPr lang="en-US" altLang="zh-TW" sz="2800" dirty="0" smtClean="0">
                <a:solidFill>
                  <a:srgbClr val="00B050"/>
                </a:solidFill>
              </a:rPr>
              <a:t> </a:t>
            </a:r>
            <a:r>
              <a:rPr lang="en-US" altLang="zh-TW" sz="2800" dirty="0">
                <a:solidFill>
                  <a:srgbClr val="00B050"/>
                </a:solidFill>
              </a:rPr>
              <a:t>, </a:t>
            </a:r>
            <a:r>
              <a:rPr lang="en-US" altLang="zh-TW" sz="2800" dirty="0" smtClean="0">
                <a:solidFill>
                  <a:srgbClr val="00B050"/>
                </a:solidFill>
              </a:rPr>
              <a:t>e</a:t>
            </a:r>
            <a:r>
              <a:rPr lang="en-US" altLang="zh-TW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altLang="zh-TW" sz="2800" baseline="30000" dirty="0" smtClean="0">
                <a:solidFill>
                  <a:srgbClr val="00B050"/>
                </a:solidFill>
              </a:rPr>
              <a:t>T</a:t>
            </a:r>
            <a:r>
              <a:rPr lang="en-US" altLang="zh-TW" sz="2800" dirty="0" smtClean="0">
                <a:solidFill>
                  <a:srgbClr val="00B050"/>
                </a:solidFill>
              </a:rPr>
              <a:t> </a:t>
            </a:r>
            <a:r>
              <a:rPr lang="en-US" altLang="zh-TW" sz="2800" dirty="0">
                <a:solidFill>
                  <a:srgbClr val="00B050"/>
                </a:solidFill>
              </a:rPr>
              <a:t>, . . . , </a:t>
            </a:r>
            <a:r>
              <a:rPr lang="en-US" altLang="zh-TW" sz="2800" dirty="0" err="1" smtClean="0">
                <a:solidFill>
                  <a:srgbClr val="00B050"/>
                </a:solidFill>
              </a:rPr>
              <a:t>e</a:t>
            </a:r>
            <a:r>
              <a:rPr lang="en-US" altLang="zh-TW" sz="28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altLang="zh-TW" sz="2800" baseline="30000" dirty="0" err="1" smtClean="0">
                <a:solidFill>
                  <a:srgbClr val="00B050"/>
                </a:solidFill>
              </a:rPr>
              <a:t>T</a:t>
            </a:r>
            <a:r>
              <a:rPr lang="en-US" altLang="zh-TW" sz="2800" dirty="0" smtClean="0">
                <a:solidFill>
                  <a:srgbClr val="00B050"/>
                </a:solidFill>
              </a:rPr>
              <a:t>] </a:t>
            </a:r>
            <a:r>
              <a:rPr lang="en-US" altLang="zh-TW" sz="2800" dirty="0" smtClean="0"/>
              <a:t>,</a:t>
            </a:r>
            <a:r>
              <a:rPr lang="en-US" altLang="zh-TW" sz="2800" dirty="0" smtClean="0">
                <a:solidFill>
                  <a:srgbClr val="FF0000"/>
                </a:solidFill>
              </a:rPr>
              <a:t>S </a:t>
            </a:r>
            <a:r>
              <a:rPr lang="en-US" altLang="zh-TW" sz="2800" dirty="0">
                <a:solidFill>
                  <a:srgbClr val="FF0000"/>
                </a:solidFill>
              </a:rPr>
              <a:t>∈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R</a:t>
            </a:r>
            <a:r>
              <a:rPr lang="en-US" altLang="zh-TW" sz="2800" i="1" baseline="30000" dirty="0" err="1" smtClean="0">
                <a:solidFill>
                  <a:srgbClr val="FF0000"/>
                </a:solidFill>
              </a:rPr>
              <a:t>k</a:t>
            </a:r>
            <a:r>
              <a:rPr lang="en-US" altLang="zh-TW" sz="2800" baseline="30000" dirty="0" err="1" smtClean="0">
                <a:solidFill>
                  <a:srgbClr val="FF0000"/>
                </a:solidFill>
              </a:rPr>
              <a:t>×</a:t>
            </a:r>
            <a:r>
              <a:rPr lang="en-US" altLang="zh-TW" sz="2800" i="1" baseline="30000" dirty="0" err="1" smtClean="0">
                <a:solidFill>
                  <a:srgbClr val="FF0000"/>
                </a:solidFill>
              </a:rPr>
              <a:t>n</a:t>
            </a:r>
            <a:endParaRPr lang="en-US" altLang="zh-TW" dirty="0">
              <a:solidFill>
                <a:srgbClr val="FF0000"/>
              </a:solidFill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zh-TW" sz="2800" dirty="0" smtClean="0">
                <a:solidFill>
                  <a:srgbClr val="FF0000"/>
                </a:solidFill>
              </a:rPr>
              <a:t>n</a:t>
            </a:r>
            <a:r>
              <a:rPr lang="en-US" altLang="zh-TW" sz="2800" dirty="0" smtClean="0"/>
              <a:t> :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The </a:t>
            </a:r>
            <a:r>
              <a:rPr lang="en-US" altLang="zh-TW" sz="2800" dirty="0"/>
              <a:t>number of words in the input sentence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800" dirty="0" smtClean="0"/>
              <a:t> 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34291"/>
              </p:ext>
            </p:extLst>
          </p:nvPr>
        </p:nvGraphicFramePr>
        <p:xfrm>
          <a:off x="1799303" y="4819324"/>
          <a:ext cx="8101155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89155">
                  <a:extLst>
                    <a:ext uri="{9D8B030D-6E8A-4147-A177-3AD203B41FA5}">
                      <a16:colId xmlns:a16="http://schemas.microsoft.com/office/drawing/2014/main" val="357379261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380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972870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1681543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43344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820383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7579555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72788"/>
                    </a:ext>
                  </a:extLst>
                </a:gridCol>
              </a:tblGrid>
              <a:tr h="25912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3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801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1133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772458" y="5860736"/>
            <a:ext cx="8642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     I</a:t>
            </a:r>
            <a:r>
              <a:rPr lang="zh-TW" altLang="en-US" sz="2800" dirty="0" smtClean="0"/>
              <a:t>        </a:t>
            </a:r>
            <a:r>
              <a:rPr lang="en-US" altLang="zh-TW" sz="2800" dirty="0" smtClean="0"/>
              <a:t>am   working  hard      to         be       this     poor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278536" y="5075568"/>
            <a:ext cx="520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k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662132" y="4315491"/>
            <a:ext cx="520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0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Self-matching Network:</a:t>
            </a:r>
            <a:endParaRPr lang="zh-TW" altLang="en-US" sz="4000" b="1" dirty="0"/>
          </a:p>
        </p:txBody>
      </p:sp>
      <p:sp>
        <p:nvSpPr>
          <p:cNvPr id="11" name="內容版面配置區 6"/>
          <p:cNvSpPr txBox="1">
            <a:spLocks/>
          </p:cNvSpPr>
          <p:nvPr/>
        </p:nvSpPr>
        <p:spPr>
          <a:xfrm>
            <a:off x="1097280" y="3547218"/>
            <a:ext cx="8424672" cy="320454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800" dirty="0" smtClean="0"/>
              <a:t>We calculate every word-to-word pair’s </a:t>
            </a:r>
          </a:p>
          <a:p>
            <a:r>
              <a:rPr lang="en-US" altLang="zh-TW" sz="2800" dirty="0" smtClean="0"/>
              <a:t>interaction information </a:t>
            </a:r>
            <a:r>
              <a:rPr lang="en-US" altLang="zh-TW" sz="2800" dirty="0" err="1">
                <a:solidFill>
                  <a:srgbClr val="FF0000"/>
                </a:solidFill>
              </a:rPr>
              <a:t>w</a:t>
            </a:r>
            <a:r>
              <a:rPr lang="en-US" altLang="zh-TW" sz="2800" baseline="-25000" dirty="0" err="1" smtClean="0">
                <a:solidFill>
                  <a:srgbClr val="FF0000"/>
                </a:solidFill>
              </a:rPr>
              <a:t>i,j</a:t>
            </a:r>
            <a:r>
              <a:rPr lang="en-US" altLang="zh-TW" sz="2800" dirty="0" smtClean="0"/>
              <a:t> as:  </a:t>
            </a:r>
          </a:p>
          <a:p>
            <a:r>
              <a:rPr lang="en-US" altLang="zh-TW" sz="2800" dirty="0" err="1" smtClean="0">
                <a:solidFill>
                  <a:srgbClr val="FF0000"/>
                </a:solidFill>
              </a:rPr>
              <a:t>w</a:t>
            </a:r>
            <a:r>
              <a:rPr lang="en-US" altLang="zh-TW" sz="2800" baseline="-25000" dirty="0" err="1" smtClean="0">
                <a:solidFill>
                  <a:srgbClr val="FF0000"/>
                </a:solidFill>
              </a:rPr>
              <a:t>i,j</a:t>
            </a:r>
            <a:r>
              <a:rPr lang="en-US" altLang="zh-TW" sz="2800" dirty="0" smtClean="0">
                <a:solidFill>
                  <a:srgbClr val="FF0000"/>
                </a:solidFill>
              </a:rPr>
              <a:t> =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tanh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e</a:t>
            </a:r>
            <a:r>
              <a:rPr lang="en-US" altLang="zh-TW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2800" dirty="0" err="1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˙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M</a:t>
            </a:r>
            <a:r>
              <a:rPr lang="en-US" altLang="zh-TW" sz="2800" baseline="-25000" dirty="0" err="1" smtClean="0">
                <a:solidFill>
                  <a:srgbClr val="FF0000"/>
                </a:solidFill>
              </a:rPr>
              <a:t>i,j</a:t>
            </a:r>
            <a:r>
              <a:rPr lang="en-US" altLang="zh-TW" sz="2800" dirty="0" err="1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˙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e</a:t>
            </a:r>
            <a:r>
              <a:rPr lang="en-US" altLang="zh-TW" sz="28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altLang="zh-TW" sz="2800" baseline="30000" dirty="0" err="1" smtClean="0">
                <a:solidFill>
                  <a:srgbClr val="FF0000"/>
                </a:solidFill>
              </a:rPr>
              <a:t>T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altLang="zh-TW" sz="2800" dirty="0" smtClean="0">
                <a:solidFill>
                  <a:schemeClr val="tx1"/>
                </a:solidFill>
              </a:rPr>
              <a:t>where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e</a:t>
            </a:r>
            <a:r>
              <a:rPr lang="en-US" altLang="zh-TW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2800" dirty="0" smtClean="0">
                <a:solidFill>
                  <a:schemeClr val="tx1"/>
                </a:solidFill>
              </a:rPr>
              <a:t> and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e</a:t>
            </a:r>
            <a:r>
              <a:rPr lang="en-US" altLang="zh-TW" sz="28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altLang="zh-TW" sz="2800" dirty="0" smtClean="0">
                <a:solidFill>
                  <a:schemeClr val="tx1"/>
                </a:solidFill>
              </a:rPr>
              <a:t> are word </a:t>
            </a:r>
            <a:r>
              <a:rPr lang="en-US" altLang="zh-TW" sz="2800" dirty="0" err="1" smtClean="0">
                <a:solidFill>
                  <a:schemeClr val="tx1"/>
                </a:solidFill>
              </a:rPr>
              <a:t>embeddings</a:t>
            </a:r>
            <a:r>
              <a:rPr lang="en-US" altLang="zh-TW" sz="2800" dirty="0" smtClean="0">
                <a:solidFill>
                  <a:schemeClr val="tx1"/>
                </a:solidFill>
              </a:rPr>
              <a:t> for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2800" dirty="0" smtClean="0">
                <a:solidFill>
                  <a:schemeClr val="tx1"/>
                </a:solidFill>
              </a:rPr>
              <a:t> and </a:t>
            </a:r>
            <a:r>
              <a:rPr lang="en-US" altLang="zh-TW" sz="2800" dirty="0" smtClean="0">
                <a:solidFill>
                  <a:srgbClr val="FF0000"/>
                </a:solidFill>
              </a:rPr>
              <a:t>j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</a:rPr>
              <a:t>and</a:t>
            </a:r>
            <a:r>
              <a:rPr lang="zh-TW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zh-TW" sz="2800" dirty="0" err="1" smtClean="0">
                <a:solidFill>
                  <a:srgbClr val="00B050"/>
                </a:solidFill>
              </a:rPr>
              <a:t>M</a:t>
            </a:r>
            <a:r>
              <a:rPr lang="en-US" altLang="zh-TW" sz="2800" baseline="-25000" dirty="0" err="1" smtClean="0">
                <a:solidFill>
                  <a:srgbClr val="00B050"/>
                </a:solidFill>
              </a:rPr>
              <a:t>i,j</a:t>
            </a:r>
            <a:r>
              <a:rPr lang="en-US" altLang="zh-TW" sz="2800" dirty="0">
                <a:solidFill>
                  <a:srgbClr val="00B050"/>
                </a:solidFill>
              </a:rPr>
              <a:t>∈ </a:t>
            </a:r>
            <a:r>
              <a:rPr lang="en-US" altLang="zh-TW" sz="2800" dirty="0" err="1" smtClean="0">
                <a:solidFill>
                  <a:srgbClr val="00B050"/>
                </a:solidFill>
              </a:rPr>
              <a:t>R</a:t>
            </a:r>
            <a:r>
              <a:rPr lang="en-US" altLang="zh-TW" sz="2800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altLang="zh-TW" sz="2800" baseline="30000" dirty="0" err="1" smtClean="0">
                <a:solidFill>
                  <a:srgbClr val="00B050"/>
                </a:solidFill>
              </a:rPr>
              <a:t>×k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  <a:r>
              <a:rPr lang="en-US" altLang="zh-TW" sz="2800" dirty="0" smtClean="0">
                <a:solidFill>
                  <a:srgbClr val="00B050"/>
                </a:solidFill>
              </a:rPr>
              <a:t> </a:t>
            </a:r>
            <a:r>
              <a:rPr lang="en-US" altLang="zh-TW" sz="2800" dirty="0" err="1">
                <a:solidFill>
                  <a:srgbClr val="00B050"/>
                </a:solidFill>
              </a:rPr>
              <a:t>w</a:t>
            </a:r>
            <a:r>
              <a:rPr lang="en-US" altLang="zh-TW" sz="2800" baseline="-25000" dirty="0" err="1">
                <a:solidFill>
                  <a:srgbClr val="00B050"/>
                </a:solidFill>
              </a:rPr>
              <a:t>i,j</a:t>
            </a:r>
            <a:r>
              <a:rPr lang="en-US" altLang="zh-TW" sz="2800" baseline="-25000" dirty="0">
                <a:solidFill>
                  <a:srgbClr val="00B050"/>
                </a:solidFill>
              </a:rPr>
              <a:t> </a:t>
            </a:r>
            <a:r>
              <a:rPr lang="en-US" altLang="zh-TW" sz="2800" dirty="0" smtClean="0">
                <a:solidFill>
                  <a:srgbClr val="00B050"/>
                </a:solidFill>
              </a:rPr>
              <a:t>∈ R</a:t>
            </a:r>
            <a:r>
              <a:rPr lang="en-US" altLang="zh-TW" sz="2800" i="1" baseline="30000" dirty="0">
                <a:solidFill>
                  <a:srgbClr val="00B050"/>
                </a:solidFill>
              </a:rPr>
              <a:t>1</a:t>
            </a:r>
            <a:r>
              <a:rPr lang="en-US" altLang="zh-TW" sz="2800" baseline="30000" dirty="0" smtClean="0">
                <a:solidFill>
                  <a:srgbClr val="00B050"/>
                </a:solidFill>
              </a:rPr>
              <a:t>×</a:t>
            </a:r>
            <a:r>
              <a:rPr lang="en-US" altLang="zh-TW" sz="2800" i="1" baseline="30000" dirty="0" smtClean="0">
                <a:solidFill>
                  <a:srgbClr val="00B050"/>
                </a:solidFill>
              </a:rPr>
              <a:t>1</a:t>
            </a:r>
            <a:endParaRPr lang="en-US" altLang="zh-TW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TW" sz="3200" dirty="0">
              <a:solidFill>
                <a:srgbClr val="00B05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068878" y="2590467"/>
            <a:ext cx="10626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purpose of our proposed 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TW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self-matching network is to generate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TW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attended feature vector for the input sentence: </a:t>
            </a:r>
            <a:r>
              <a:rPr lang="en-US" altLang="zh-TW" sz="2800" b="1" i="1" dirty="0">
                <a:solidFill>
                  <a:srgbClr val="FF0000"/>
                </a:solidFill>
              </a:rPr>
              <a:t>f</a:t>
            </a:r>
            <a:r>
              <a:rPr lang="en-US" altLang="zh-TW" sz="2800" b="1" i="1" baseline="-25000" dirty="0">
                <a:solidFill>
                  <a:srgbClr val="FF0000"/>
                </a:solidFill>
              </a:rPr>
              <a:t>a</a:t>
            </a:r>
            <a:r>
              <a:rPr lang="en-US" altLang="zh-TW" sz="2800" b="1" i="1" dirty="0">
                <a:solidFill>
                  <a:srgbClr val="FF0000"/>
                </a:solidFill>
              </a:rPr>
              <a:t> </a:t>
            </a:r>
            <a:r>
              <a:rPr lang="en-US" altLang="zh-TW" sz="2800" b="1" dirty="0">
                <a:solidFill>
                  <a:srgbClr val="FF0000"/>
                </a:solidFill>
              </a:rPr>
              <a:t>= S · </a:t>
            </a:r>
            <a:r>
              <a:rPr lang="en-US" altLang="zh-TW" sz="2800" b="1" i="1" dirty="0" smtClean="0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73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6730359" y="1845734"/>
            <a:ext cx="5916867" cy="4052862"/>
            <a:chOff x="6112890" y="2242124"/>
            <a:chExt cx="6079110" cy="4006452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2890" y="2530033"/>
              <a:ext cx="6079110" cy="3382657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8302752" y="2242124"/>
              <a:ext cx="3730752" cy="4006452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內容版面配置區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Self-matching Network:</a:t>
            </a:r>
            <a:endParaRPr lang="zh-TW" altLang="en-US" sz="4000" b="1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251" y="3024694"/>
            <a:ext cx="4466166" cy="1684138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097280" y="2501474"/>
            <a:ext cx="263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So, having </a:t>
            </a:r>
            <a:r>
              <a:rPr lang="en-US" altLang="zh-TW" sz="2800" dirty="0" smtClean="0">
                <a:solidFill>
                  <a:srgbClr val="FF0000"/>
                </a:solidFill>
              </a:rPr>
              <a:t>W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80" y="5555869"/>
            <a:ext cx="7231068" cy="597954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097280" y="4601762"/>
            <a:ext cx="5244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Then,calculate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m</a:t>
            </a:r>
            <a:r>
              <a:rPr lang="en-US" altLang="zh-TW" sz="2800" dirty="0">
                <a:solidFill>
                  <a:srgbClr val="FF0000"/>
                </a:solidFill>
              </a:rPr>
              <a:t> ∈ </a:t>
            </a:r>
            <a:r>
              <a:rPr lang="en-US" altLang="zh-TW" sz="2800" dirty="0" smtClean="0">
                <a:solidFill>
                  <a:srgbClr val="FF0000"/>
                </a:solidFill>
              </a:rPr>
              <a:t>R</a:t>
            </a:r>
            <a:r>
              <a:rPr lang="en-US" altLang="zh-TW" sz="2800" i="1" baseline="30000" dirty="0" smtClean="0">
                <a:solidFill>
                  <a:srgbClr val="FF0000"/>
                </a:solidFill>
              </a:rPr>
              <a:t>n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 </a:t>
            </a:r>
            <a:r>
              <a:rPr lang="en-US" altLang="zh-TW" sz="2800" i="1" dirty="0" smtClean="0"/>
              <a:t>by maximizing elements in 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W</a:t>
            </a:r>
            <a:r>
              <a:rPr lang="en-US" altLang="zh-TW" sz="2800" i="1" dirty="0" smtClean="0"/>
              <a:t> by rows: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63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回顧">
  <a:themeElements>
    <a:clrScheme name="藍綠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826</TotalTime>
  <Words>1108</Words>
  <Application>Microsoft Office PowerPoint</Application>
  <PresentationFormat>寬螢幕</PresentationFormat>
  <Paragraphs>192</Paragraphs>
  <Slides>22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微軟正黑體</vt:lpstr>
      <vt:lpstr>新細明體</vt:lpstr>
      <vt:lpstr>Calibri</vt:lpstr>
      <vt:lpstr>Calibri Light</vt:lpstr>
      <vt:lpstr>Times New Roman</vt:lpstr>
      <vt:lpstr>Wingdings</vt:lpstr>
      <vt:lpstr>回顧</vt:lpstr>
      <vt:lpstr>Sarcasm Detection with Self-matching Networks  and Low-rank Bilinear Pooling</vt:lpstr>
      <vt:lpstr>OUTLINE</vt:lpstr>
      <vt:lpstr>INTRODUCTION</vt:lpstr>
      <vt:lpstr>INTRODUCTION</vt:lpstr>
      <vt:lpstr>OUTLINE</vt:lpstr>
      <vt:lpstr>FRAMEWORK</vt:lpstr>
      <vt:lpstr>METHOD</vt:lpstr>
      <vt:lpstr>METHOD</vt:lpstr>
      <vt:lpstr>METHOD</vt:lpstr>
      <vt:lpstr>METHOD</vt:lpstr>
      <vt:lpstr>METHOD</vt:lpstr>
      <vt:lpstr>METHOD</vt:lpstr>
      <vt:lpstr>METHOD</vt:lpstr>
      <vt:lpstr>OUTLINE</vt:lpstr>
      <vt:lpstr>EXPERIMENT</vt:lpstr>
      <vt:lpstr>EXPERIMENT</vt:lpstr>
      <vt:lpstr>EXPERIMENT</vt:lpstr>
      <vt:lpstr>EXPERIMENT</vt:lpstr>
      <vt:lpstr>EXPERIMENT</vt:lpstr>
      <vt:lpstr>EXPERIMENTVisualization of Self-matching Results</vt:lpstr>
      <vt:lpstr>OUTLINE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Spirits</dc:creator>
  <cp:lastModifiedBy>秝瑋 劉</cp:lastModifiedBy>
  <cp:revision>78</cp:revision>
  <dcterms:created xsi:type="dcterms:W3CDTF">2019-11-20T15:31:16Z</dcterms:created>
  <dcterms:modified xsi:type="dcterms:W3CDTF">2019-11-22T02:56:09Z</dcterms:modified>
</cp:coreProperties>
</file>